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7" r:id="rId6"/>
    <p:sldId id="258" r:id="rId7"/>
    <p:sldId id="372" r:id="rId8"/>
    <p:sldId id="323" r:id="rId9"/>
    <p:sldId id="327" r:id="rId10"/>
    <p:sldId id="381" r:id="rId11"/>
    <p:sldId id="377" r:id="rId12"/>
    <p:sldId id="382" r:id="rId13"/>
    <p:sldId id="379" r:id="rId14"/>
    <p:sldId id="324" r:id="rId15"/>
    <p:sldId id="383" r:id="rId16"/>
    <p:sldId id="384" r:id="rId17"/>
    <p:sldId id="352" r:id="rId18"/>
    <p:sldId id="345" r:id="rId19"/>
    <p:sldId id="385" r:id="rId20"/>
    <p:sldId id="389" r:id="rId21"/>
    <p:sldId id="390" r:id="rId22"/>
    <p:sldId id="391" r:id="rId23"/>
    <p:sldId id="392" r:id="rId24"/>
    <p:sldId id="346" r:id="rId25"/>
    <p:sldId id="357" r:id="rId26"/>
    <p:sldId id="347" r:id="rId27"/>
    <p:sldId id="358" r:id="rId28"/>
    <p:sldId id="348" r:id="rId29"/>
    <p:sldId id="351" r:id="rId30"/>
    <p:sldId id="393" r:id="rId31"/>
    <p:sldId id="367" r:id="rId32"/>
    <p:sldId id="376" r:id="rId33"/>
    <p:sldId id="359" r:id="rId34"/>
    <p:sldId id="360" r:id="rId35"/>
    <p:sldId id="396" r:id="rId36"/>
    <p:sldId id="369" r:id="rId37"/>
    <p:sldId id="370" r:id="rId38"/>
    <p:sldId id="291" r:id="rId39"/>
    <p:sldId id="325" r:id="rId40"/>
    <p:sldId id="328" r:id="rId41"/>
    <p:sldId id="341" r:id="rId42"/>
    <p:sldId id="375" r:id="rId43"/>
    <p:sldId id="353" r:id="rId44"/>
    <p:sldId id="395" r:id="rId45"/>
    <p:sldId id="394" r:id="rId46"/>
    <p:sldId id="364" r:id="rId47"/>
    <p:sldId id="349" r:id="rId48"/>
    <p:sldId id="350" r:id="rId49"/>
    <p:sldId id="371" r:id="rId50"/>
    <p:sldId id="330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840031-64B4-45A6-A25A-C1117FC23FB3}">
          <p14:sldIdLst>
            <p14:sldId id="256"/>
            <p14:sldId id="257"/>
            <p14:sldId id="258"/>
            <p14:sldId id="372"/>
            <p14:sldId id="323"/>
            <p14:sldId id="327"/>
            <p14:sldId id="381"/>
            <p14:sldId id="377"/>
            <p14:sldId id="382"/>
            <p14:sldId id="379"/>
            <p14:sldId id="324"/>
          </p14:sldIdLst>
        </p14:section>
        <p14:section name="Untitled Section" id="{823BB675-1817-45A7-BBDB-623D7A25B04A}">
          <p14:sldIdLst>
            <p14:sldId id="383"/>
            <p14:sldId id="384"/>
            <p14:sldId id="352"/>
            <p14:sldId id="345"/>
            <p14:sldId id="385"/>
            <p14:sldId id="389"/>
            <p14:sldId id="390"/>
            <p14:sldId id="391"/>
            <p14:sldId id="392"/>
            <p14:sldId id="346"/>
            <p14:sldId id="357"/>
            <p14:sldId id="347"/>
            <p14:sldId id="358"/>
            <p14:sldId id="348"/>
            <p14:sldId id="351"/>
            <p14:sldId id="393"/>
            <p14:sldId id="367"/>
            <p14:sldId id="376"/>
            <p14:sldId id="359"/>
            <p14:sldId id="360"/>
            <p14:sldId id="396"/>
            <p14:sldId id="369"/>
            <p14:sldId id="370"/>
            <p14:sldId id="291"/>
            <p14:sldId id="325"/>
            <p14:sldId id="328"/>
            <p14:sldId id="341"/>
            <p14:sldId id="375"/>
            <p14:sldId id="353"/>
            <p14:sldId id="395"/>
            <p14:sldId id="394"/>
            <p14:sldId id="364"/>
            <p14:sldId id="349"/>
            <p14:sldId id="350"/>
            <p14:sldId id="371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urv Kulkarni" initials="AK" lastIdx="3" clrIdx="0">
    <p:extLst>
      <p:ext uri="{19B8F6BF-5375-455C-9EA6-DF929625EA0E}">
        <p15:presenceInfo xmlns:p15="http://schemas.microsoft.com/office/powerpoint/2012/main" userId="bbf01e76b77700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FFFFFF"/>
    <a:srgbClr val="41C200"/>
    <a:srgbClr val="5793C2"/>
    <a:srgbClr val="03305D"/>
    <a:srgbClr val="DAE8FC"/>
    <a:srgbClr val="3D6696"/>
    <a:srgbClr val="FF0000"/>
    <a:srgbClr val="D9B957"/>
    <a:srgbClr val="FFE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5" autoAdjust="0"/>
    <p:restoredTop sz="88324" autoAdjust="0"/>
  </p:normalViewPr>
  <p:slideViewPr>
    <p:cSldViewPr snapToGrid="0">
      <p:cViewPr>
        <p:scale>
          <a:sx n="75" d="100"/>
          <a:sy n="75" d="100"/>
        </p:scale>
        <p:origin x="1752" y="5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18AA30-40C7-4DF8-A2E3-4E7B997D05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A800F6-87BD-46F0-8558-A556AC3616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3C60-057B-404E-9604-99F42FE65B9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7C0CA3-7C0E-4D2C-88B5-0FF6B505A8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8BB0E-CEC8-4434-9D67-45B5A8C144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C9BE4-0A6A-4658-ACF4-34B24BACB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>
                <a:latin typeface="Arial"/>
              </a:rPr>
              <a:t>Click to edit the notes format</a:t>
            </a:r>
          </a:p>
        </p:txBody>
      </p:sp>
      <p:sp>
        <p:nvSpPr>
          <p:cNvPr id="1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A03B68D-EB65-45CA-B43E-DBD30C49953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A03B68D-EB65-45CA-B43E-DBD30C499536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55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1605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/>
          </a:p>
        </p:txBody>
      </p:sp>
      <p:sp>
        <p:nvSpPr>
          <p:cNvPr id="41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3C68306-363B-4422-87A8-ECEB0A41EA91}" type="slidenum">
              <a:rPr lang="en-US" sz="1200" b="0" strike="noStrike" spc="-1">
                <a:solidFill>
                  <a:srgbClr val="000000"/>
                </a:solidFill>
                <a:latin typeface="Open Sans"/>
                <a:ea typeface="+mn-ea"/>
              </a:rPr>
              <a:t>11</a:t>
            </a:fld>
            <a:endParaRPr lang="en-US" sz="1200" b="0" strike="noStrike" spc="-1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79512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D31141E-F43C-41E3-929E-B139C5CD9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question: what is physically based criteria and how It is different from non-physically based criteria</a:t>
            </a:r>
          </a:p>
        </p:txBody>
      </p:sp>
    </p:spTree>
    <p:extLst>
      <p:ext uri="{BB962C8B-B14F-4D97-AF65-F5344CB8AC3E}">
        <p14:creationId xmlns:p14="http://schemas.microsoft.com/office/powerpoint/2010/main" val="1720271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C343517-A4F1-4EFD-B1B7-3A03C703A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24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888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/>
          </a:p>
        </p:txBody>
      </p:sp>
      <p:sp>
        <p:nvSpPr>
          <p:cNvPr id="41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68306-363B-4422-87A8-ECEB0A41EA91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01489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151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018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548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90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A03B68D-EB65-45CA-B43E-DBD30C499536}" type="slidenum">
              <a:rPr lang="en-US" sz="1400" b="0" strike="noStrike" spc="-1" smtClean="0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7711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090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20860F-C090-4A82-8A5E-FD752AF79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16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0528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099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5613B82-600B-40AB-943A-0497D1708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600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/>
          </a:p>
        </p:txBody>
      </p:sp>
      <p:sp>
        <p:nvSpPr>
          <p:cNvPr id="41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C68306-363B-4422-87A8-ECEB0A41EA91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07003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356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270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852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B56A570-8F75-4143-92CF-E6D0B1B44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t-value and p-value?</a:t>
            </a:r>
          </a:p>
        </p:txBody>
      </p:sp>
    </p:spTree>
    <p:extLst>
      <p:ext uri="{BB962C8B-B14F-4D97-AF65-F5344CB8AC3E}">
        <p14:creationId xmlns:p14="http://schemas.microsoft.com/office/powerpoint/2010/main" val="3503159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/>
          </a:p>
        </p:txBody>
      </p:sp>
      <p:sp>
        <p:nvSpPr>
          <p:cNvPr id="41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3C68306-363B-4422-87A8-ECEB0A41EA91}" type="slidenum">
              <a:rPr lang="en-US" sz="1200" b="0" strike="noStrike" spc="-1">
                <a:solidFill>
                  <a:srgbClr val="000000"/>
                </a:solidFill>
                <a:latin typeface="Open Sans"/>
                <a:ea typeface="+mn-ea"/>
              </a:rPr>
              <a:t>3</a:t>
            </a:fld>
            <a:endParaRPr lang="en-US" sz="1200" b="0" strike="noStrike" spc="-1" dirty="0">
              <a:latin typeface="Open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/>
          </a:p>
        </p:txBody>
      </p:sp>
      <p:sp>
        <p:nvSpPr>
          <p:cNvPr id="512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65D9F1-ADCD-4B1A-857E-BEF2C45BFD17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73748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/>
          </a:p>
        </p:txBody>
      </p:sp>
      <p:sp>
        <p:nvSpPr>
          <p:cNvPr id="512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65D9F1-ADCD-4B1A-857E-BEF2C45BFD17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7098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/>
          </a:p>
        </p:txBody>
      </p:sp>
      <p:sp>
        <p:nvSpPr>
          <p:cNvPr id="419" name="CustomShape 3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3C68306-363B-4422-87A8-ECEB0A41EA91}" type="slidenum">
              <a:rPr lang="en-US" sz="1200" b="0" strike="noStrike" spc="-1">
                <a:solidFill>
                  <a:srgbClr val="000000"/>
                </a:solidFill>
                <a:latin typeface="Open Sans"/>
                <a:ea typeface="+mn-ea"/>
              </a:rPr>
              <a:t>36</a:t>
            </a:fld>
            <a:endParaRPr lang="en-US" sz="1200" b="0" strike="noStrike" spc="-1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6568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6631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708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920860F-C090-4A82-8A5E-FD752AF79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53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D31141E-F43C-41E3-929E-B139C5CD9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question: what is physically based criteria and how It is different from non-physically based criteria</a:t>
            </a:r>
          </a:p>
        </p:txBody>
      </p:sp>
    </p:spTree>
    <p:extLst>
      <p:ext uri="{BB962C8B-B14F-4D97-AF65-F5344CB8AC3E}">
        <p14:creationId xmlns:p14="http://schemas.microsoft.com/office/powerpoint/2010/main" val="3809572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D31141E-F43C-41E3-929E-B139C5CD9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question: what is physically based criteria and how It is different from non-physically based criteria</a:t>
            </a:r>
          </a:p>
        </p:txBody>
      </p:sp>
    </p:spTree>
    <p:extLst>
      <p:ext uri="{BB962C8B-B14F-4D97-AF65-F5344CB8AC3E}">
        <p14:creationId xmlns:p14="http://schemas.microsoft.com/office/powerpoint/2010/main" val="37688291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D31141E-F43C-41E3-929E-B139C5CD9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question: what is physically based criteria and how It is different from non-physically based criteria</a:t>
            </a:r>
          </a:p>
        </p:txBody>
      </p:sp>
    </p:spTree>
    <p:extLst>
      <p:ext uri="{BB962C8B-B14F-4D97-AF65-F5344CB8AC3E}">
        <p14:creationId xmlns:p14="http://schemas.microsoft.com/office/powerpoint/2010/main" val="22977930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79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AACD87C-599B-488F-8E40-C6B61BD81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502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56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82FD44F-5037-460D-BBE8-C99B1290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Orthotropic material</a:t>
            </a:r>
          </a:p>
          <a:p>
            <a:r>
              <a:rPr lang="en-US" dirty="0"/>
              <a:t>→Subset of anisotropic material (at meso scale).</a:t>
            </a:r>
          </a:p>
          <a:p>
            <a:r>
              <a:rPr lang="en-US" dirty="0"/>
              <a:t>→3 material axes of symmetry</a:t>
            </a:r>
          </a:p>
          <a:p>
            <a:r>
              <a:rPr lang="en-US" dirty="0"/>
              <a:t>→Material Properties are direction dependent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415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3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604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65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00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AFAE-64A1-4700-BE1C-2FC821918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0" y="273600"/>
            <a:ext cx="8428440" cy="381720"/>
          </a:xfrm>
        </p:spPr>
        <p:txBody>
          <a:bodyPr anchor="ctr"/>
          <a:lstStyle>
            <a:lvl1pPr>
              <a:defRPr sz="2400" b="1">
                <a:solidFill>
                  <a:srgbClr val="03305D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609219-54C2-4DBA-95B4-4058AB2CB9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140" y="811530"/>
            <a:ext cx="8427720" cy="5234940"/>
          </a:xfrm>
        </p:spPr>
        <p:txBody>
          <a:bodyPr/>
          <a:lstStyle>
            <a:lvl1pPr>
              <a:defRPr sz="1800">
                <a:solidFill>
                  <a:srgbClr val="1F497D"/>
                </a:solidFill>
                <a:latin typeface="Open Sans"/>
              </a:defRPr>
            </a:lvl1pPr>
            <a:lvl2pPr>
              <a:defRPr sz="1600">
                <a:solidFill>
                  <a:srgbClr val="1F497D"/>
                </a:solidFill>
                <a:latin typeface="Open Sans"/>
              </a:defRPr>
            </a:lvl2pPr>
            <a:lvl3pPr>
              <a:defRPr sz="1400">
                <a:solidFill>
                  <a:srgbClr val="1F497D"/>
                </a:solidFill>
                <a:latin typeface="Open Sans"/>
              </a:defRPr>
            </a:lvl3pPr>
            <a:lvl4pPr>
              <a:defRPr sz="1400">
                <a:solidFill>
                  <a:srgbClr val="1F497D"/>
                </a:solidFill>
                <a:latin typeface="Open Sans"/>
              </a:defRPr>
            </a:lvl4pPr>
            <a:lvl5pPr>
              <a:defRPr sz="1400">
                <a:solidFill>
                  <a:srgbClr val="1F497D"/>
                </a:solidFill>
                <a:latin typeface="Open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2537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Open Sans"/>
              </a:defRPr>
            </a:lvl1pPr>
          </a:lstStyle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Open Sans"/>
              </a:defRPr>
            </a:lvl1pPr>
          </a:lstStyle>
          <a:p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 hidden="1"/>
          <p:cNvSpPr/>
          <p:nvPr/>
        </p:nvSpPr>
        <p:spPr>
          <a:xfrm>
            <a:off x="2313000" y="6275880"/>
            <a:ext cx="4131720" cy="48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Isogeometric Analysis</a:t>
            </a:r>
            <a:endParaRPr lang="en-US" sz="800" b="0" strike="noStrike" spc="-1" dirty="0"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Apurv Kulkarni</a:t>
            </a:r>
            <a:endParaRPr lang="en-US" sz="800" b="0" strike="noStrike" spc="-1" dirty="0"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Faculty of Mechanical Engineering</a:t>
            </a:r>
            <a:endParaRPr lang="en-US" sz="800" b="0" strike="noStrike" spc="-1" dirty="0"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Dresden // 04 June2019</a:t>
            </a:r>
            <a:endParaRPr lang="en-US" sz="800" b="0" strike="noStrike" spc="-1" dirty="0">
              <a:latin typeface="Open Sans"/>
            </a:endParaRPr>
          </a:p>
        </p:txBody>
      </p:sp>
      <p:sp>
        <p:nvSpPr>
          <p:cNvPr id="12" name="Line 2"/>
          <p:cNvSpPr/>
          <p:nvPr/>
        </p:nvSpPr>
        <p:spPr>
          <a:xfrm>
            <a:off x="0" y="609300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6556320" y="6275880"/>
            <a:ext cx="68976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br>
              <a:rPr dirty="0">
                <a:latin typeface="Open Sans"/>
              </a:rPr>
            </a:b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Slide </a:t>
            </a:r>
            <a:fld id="{2F9265CA-9C2D-4A60-8AD3-4E9440FB5D3A}" type="slidenum">
              <a:rPr lang="en-US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 dirty="0">
              <a:latin typeface="Open Sans"/>
            </a:endParaRPr>
          </a:p>
          <a:p>
            <a:pPr algn="r">
              <a:lnSpc>
                <a:spcPct val="100000"/>
              </a:lnSpc>
            </a:pPr>
            <a:endParaRPr lang="en-US" sz="800" b="0" strike="noStrike" spc="-1" dirty="0">
              <a:latin typeface="Open Sans"/>
            </a:endParaRPr>
          </a:p>
        </p:txBody>
      </p:sp>
      <p:pic>
        <p:nvPicPr>
          <p:cNvPr id="3" name="Grafik 11"/>
          <p:cNvPicPr/>
          <p:nvPr/>
        </p:nvPicPr>
        <p:blipFill>
          <a:blip r:embed="rId14"/>
          <a:stretch/>
        </p:blipFill>
        <p:spPr>
          <a:xfrm>
            <a:off x="8070120" y="6273000"/>
            <a:ext cx="867960" cy="393840"/>
          </a:xfrm>
          <a:prstGeom prst="rect">
            <a:avLst/>
          </a:prstGeom>
          <a:ln>
            <a:noFill/>
          </a:ln>
        </p:spPr>
      </p:pic>
      <p:pic>
        <p:nvPicPr>
          <p:cNvPr id="4" name="Grafik 12"/>
          <p:cNvPicPr/>
          <p:nvPr/>
        </p:nvPicPr>
        <p:blipFill>
          <a:blip r:embed="rId15"/>
          <a:stretch/>
        </p:blipFill>
        <p:spPr>
          <a:xfrm>
            <a:off x="388080" y="6288120"/>
            <a:ext cx="1133640" cy="328320"/>
          </a:xfrm>
          <a:prstGeom prst="rect">
            <a:avLst/>
          </a:prstGeom>
          <a:ln>
            <a:noFill/>
          </a:ln>
        </p:spPr>
      </p:pic>
      <p:sp>
        <p:nvSpPr>
          <p:cNvPr id="5" name="CustomShape 4"/>
          <p:cNvSpPr/>
          <p:nvPr/>
        </p:nvSpPr>
        <p:spPr>
          <a:xfrm>
            <a:off x="0" y="980640"/>
            <a:ext cx="9141840" cy="5875200"/>
          </a:xfrm>
          <a:prstGeom prst="rect">
            <a:avLst/>
          </a:prstGeom>
          <a:gradFill rotWithShape="0">
            <a:gsLst>
              <a:gs pos="0">
                <a:srgbClr val="00305E"/>
              </a:gs>
              <a:gs pos="100000">
                <a:srgbClr val="006AB3"/>
              </a:gs>
            </a:gsLst>
            <a:lin ang="150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5"/>
          <p:cNvSpPr/>
          <p:nvPr/>
        </p:nvSpPr>
        <p:spPr>
          <a:xfrm>
            <a:off x="0" y="982800"/>
            <a:ext cx="9141840" cy="169200"/>
          </a:xfrm>
          <a:prstGeom prst="rect">
            <a:avLst/>
          </a:prstGeom>
          <a:solidFill>
            <a:srgbClr val="FFFFFF">
              <a:alpha val="6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Grafik 1"/>
          <p:cNvPicPr/>
          <p:nvPr/>
        </p:nvPicPr>
        <p:blipFill>
          <a:blip r:embed="rId16"/>
          <a:stretch/>
        </p:blipFill>
        <p:spPr>
          <a:xfrm>
            <a:off x="7923600" y="328320"/>
            <a:ext cx="1026000" cy="465840"/>
          </a:xfrm>
          <a:prstGeom prst="rect">
            <a:avLst/>
          </a:prstGeom>
          <a:ln>
            <a:noFill/>
          </a:ln>
        </p:spPr>
      </p:pic>
      <p:pic>
        <p:nvPicPr>
          <p:cNvPr id="8" name="Grafik 14"/>
          <p:cNvPicPr/>
          <p:nvPr/>
        </p:nvPicPr>
        <p:blipFill>
          <a:blip r:embed="rId17"/>
          <a:stretch/>
        </p:blipFill>
        <p:spPr>
          <a:xfrm>
            <a:off x="272160" y="349560"/>
            <a:ext cx="1487160" cy="430920"/>
          </a:xfrm>
          <a:prstGeom prst="rect">
            <a:avLst/>
          </a:prstGeom>
          <a:ln>
            <a:noFill/>
          </a:ln>
        </p:spPr>
      </p:pic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1586159" y="6273000"/>
            <a:ext cx="4970161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Analysis of the Failure Behaviour of Carbon Fibre Reinforced Polymer Open Hole Tensile Test Specimens</a:t>
            </a: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Apurv Kulkarni</a:t>
            </a:r>
            <a:endParaRPr lang="en-US" sz="800" b="0" strike="noStrike" spc="-1" dirty="0"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Chair of Computational and Experimental Solid Mechanics</a:t>
            </a: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Dresden, 26 May 2021</a:t>
            </a:r>
            <a:endParaRPr lang="en-US" sz="800" b="0" strike="noStrike" spc="-1" dirty="0">
              <a:latin typeface="Open Sans"/>
            </a:endParaRPr>
          </a:p>
        </p:txBody>
      </p:sp>
      <p:sp>
        <p:nvSpPr>
          <p:cNvPr id="48" name="Line 2"/>
          <p:cNvSpPr/>
          <p:nvPr/>
        </p:nvSpPr>
        <p:spPr>
          <a:xfrm>
            <a:off x="0" y="609300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3"/>
          <p:cNvSpPr/>
          <p:nvPr/>
        </p:nvSpPr>
        <p:spPr>
          <a:xfrm>
            <a:off x="7199787" y="6275880"/>
            <a:ext cx="68976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br>
              <a:rPr dirty="0">
                <a:latin typeface="Open Sans"/>
              </a:rPr>
            </a:b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Slide </a:t>
            </a:r>
            <a:fld id="{CC226A4C-C76F-4850-A9FC-22D67899E4E0}" type="slidenum">
              <a:rPr lang="en-US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 dirty="0">
              <a:latin typeface="Open Sans"/>
            </a:endParaRPr>
          </a:p>
          <a:p>
            <a:pPr algn="r">
              <a:lnSpc>
                <a:spcPct val="100000"/>
              </a:lnSpc>
            </a:pPr>
            <a:endParaRPr lang="en-US" sz="800" b="0" strike="noStrike" spc="-1" dirty="0">
              <a:latin typeface="Open Sans"/>
            </a:endParaRPr>
          </a:p>
        </p:txBody>
      </p:sp>
      <p:pic>
        <p:nvPicPr>
          <p:cNvPr id="50" name="Grafik 11"/>
          <p:cNvPicPr/>
          <p:nvPr/>
        </p:nvPicPr>
        <p:blipFill>
          <a:blip r:embed="rId14"/>
          <a:stretch/>
        </p:blipFill>
        <p:spPr>
          <a:xfrm>
            <a:off x="8070120" y="6273000"/>
            <a:ext cx="867960" cy="393840"/>
          </a:xfrm>
          <a:prstGeom prst="rect">
            <a:avLst/>
          </a:prstGeom>
          <a:ln>
            <a:noFill/>
          </a:ln>
        </p:spPr>
      </p:pic>
      <p:pic>
        <p:nvPicPr>
          <p:cNvPr id="51" name="Grafik 12"/>
          <p:cNvPicPr/>
          <p:nvPr/>
        </p:nvPicPr>
        <p:blipFill>
          <a:blip r:embed="rId15"/>
          <a:stretch/>
        </p:blipFill>
        <p:spPr>
          <a:xfrm>
            <a:off x="388080" y="6288120"/>
            <a:ext cx="1133640" cy="328320"/>
          </a:xfrm>
          <a:prstGeom prst="rect">
            <a:avLst/>
          </a:prstGeom>
          <a:ln>
            <a:noFill/>
          </a:ln>
        </p:spPr>
      </p:pic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t"/>
          <a:lstStyle/>
          <a:p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Open San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 2"/>
          <p:cNvSpPr/>
          <p:nvPr/>
        </p:nvSpPr>
        <p:spPr>
          <a:xfrm>
            <a:off x="0" y="609300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3" name="Grafik 11"/>
          <p:cNvPicPr/>
          <p:nvPr/>
        </p:nvPicPr>
        <p:blipFill>
          <a:blip r:embed="rId14"/>
          <a:stretch/>
        </p:blipFill>
        <p:spPr>
          <a:xfrm>
            <a:off x="8070120" y="6273000"/>
            <a:ext cx="867960" cy="393840"/>
          </a:xfrm>
          <a:prstGeom prst="rect">
            <a:avLst/>
          </a:prstGeom>
          <a:ln>
            <a:noFill/>
          </a:ln>
        </p:spPr>
      </p:pic>
      <p:pic>
        <p:nvPicPr>
          <p:cNvPr id="94" name="Grafik 12"/>
          <p:cNvPicPr/>
          <p:nvPr/>
        </p:nvPicPr>
        <p:blipFill>
          <a:blip r:embed="rId15"/>
          <a:stretch/>
        </p:blipFill>
        <p:spPr>
          <a:xfrm>
            <a:off x="388080" y="6288120"/>
            <a:ext cx="1133640" cy="32832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0" y="0"/>
            <a:ext cx="9141840" cy="6090840"/>
          </a:xfrm>
          <a:prstGeom prst="rect">
            <a:avLst/>
          </a:prstGeom>
          <a:gradFill rotWithShape="0">
            <a:gsLst>
              <a:gs pos="0">
                <a:srgbClr val="00305E"/>
              </a:gs>
              <a:gs pos="100000">
                <a:srgbClr val="006AB3"/>
              </a:gs>
            </a:gsLst>
            <a:lin ang="150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22DB67CE-C8D6-47F1-95AB-5B9F93638AE1}"/>
              </a:ext>
            </a:extLst>
          </p:cNvPr>
          <p:cNvSpPr/>
          <p:nvPr userDrawn="1"/>
        </p:nvSpPr>
        <p:spPr>
          <a:xfrm>
            <a:off x="1586159" y="6273000"/>
            <a:ext cx="4970161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Analysis of the Failure Behaviour of Carbon Fibre Reinforced Polymer Open Hole Tensile Test Specimens</a:t>
            </a: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Apurv Kulkarni</a:t>
            </a:r>
            <a:endParaRPr lang="en-US" sz="800" b="0" strike="noStrike" spc="-1" dirty="0"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Chair of Computational and Experimental Solid Mechanics</a:t>
            </a: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Dresden, 26 May 2021</a:t>
            </a:r>
            <a:endParaRPr lang="en-US" sz="800" b="0" strike="noStrike" spc="-1" dirty="0">
              <a:latin typeface="Open Sans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3F13EBB1-35C3-4110-9FCA-C6A4A92E0F5A}"/>
              </a:ext>
            </a:extLst>
          </p:cNvPr>
          <p:cNvSpPr/>
          <p:nvPr userDrawn="1"/>
        </p:nvSpPr>
        <p:spPr>
          <a:xfrm>
            <a:off x="7199787" y="6275880"/>
            <a:ext cx="68976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br>
              <a:rPr dirty="0">
                <a:latin typeface="Open Sans"/>
              </a:rPr>
            </a:b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Slide </a:t>
            </a:r>
            <a:fld id="{CC226A4C-C76F-4850-A9FC-22D67899E4E0}" type="slidenum">
              <a:rPr lang="en-US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 dirty="0">
              <a:latin typeface="Open Sans"/>
            </a:endParaRPr>
          </a:p>
          <a:p>
            <a:pPr algn="r">
              <a:lnSpc>
                <a:spcPct val="100000"/>
              </a:lnSpc>
            </a:pPr>
            <a:endParaRPr lang="en-US" sz="800" b="0" strike="noStrike" spc="-1" dirty="0"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 2"/>
          <p:cNvSpPr/>
          <p:nvPr/>
        </p:nvSpPr>
        <p:spPr>
          <a:xfrm>
            <a:off x="0" y="6093000"/>
            <a:ext cx="9144000" cy="360"/>
          </a:xfrm>
          <a:prstGeom prst="line">
            <a:avLst/>
          </a:prstGeom>
          <a:ln w="12600">
            <a:solidFill>
              <a:srgbClr val="A6A6A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137" name="Grafik 11"/>
          <p:cNvPicPr/>
          <p:nvPr/>
        </p:nvPicPr>
        <p:blipFill>
          <a:blip r:embed="rId15"/>
          <a:stretch/>
        </p:blipFill>
        <p:spPr>
          <a:xfrm>
            <a:off x="8070120" y="6273000"/>
            <a:ext cx="867960" cy="393840"/>
          </a:xfrm>
          <a:prstGeom prst="rect">
            <a:avLst/>
          </a:prstGeom>
          <a:ln>
            <a:noFill/>
          </a:ln>
        </p:spPr>
      </p:pic>
      <p:pic>
        <p:nvPicPr>
          <p:cNvPr id="138" name="Grafik 12"/>
          <p:cNvPicPr/>
          <p:nvPr/>
        </p:nvPicPr>
        <p:blipFill>
          <a:blip r:embed="rId16"/>
          <a:stretch/>
        </p:blipFill>
        <p:spPr>
          <a:xfrm>
            <a:off x="388080" y="6288120"/>
            <a:ext cx="1133640" cy="328320"/>
          </a:xfrm>
          <a:prstGeom prst="rect">
            <a:avLst/>
          </a:prstGeom>
          <a:ln>
            <a:noFill/>
          </a:ln>
        </p:spPr>
      </p:pic>
      <p:sp>
        <p:nvSpPr>
          <p:cNvPr id="13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457200" y="152400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1" name="PlaceHolder 6"/>
          <p:cNvSpPr>
            <a:spLocks noGrp="1"/>
          </p:cNvSpPr>
          <p:nvPr>
            <p:ph type="body"/>
          </p:nvPr>
        </p:nvSpPr>
        <p:spPr>
          <a:xfrm>
            <a:off x="4670640" y="1524000"/>
            <a:ext cx="401544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A4BDC4AC-E581-40DA-8165-644EB3D1EF15}"/>
              </a:ext>
            </a:extLst>
          </p:cNvPr>
          <p:cNvSpPr/>
          <p:nvPr userDrawn="1"/>
        </p:nvSpPr>
        <p:spPr>
          <a:xfrm>
            <a:off x="1586159" y="6273000"/>
            <a:ext cx="4970161" cy="49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Analysis of the Failure Behaviour of Carbon Fibre Reinforced Polymer Open Hole Tensile Test Specimens</a:t>
            </a: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DejaVu Sans"/>
              </a:rPr>
              <a:t>Apurv Kulkarni</a:t>
            </a:r>
            <a:endParaRPr lang="en-US" sz="800" b="0" strike="noStrike" spc="-1" dirty="0">
              <a:latin typeface="Open Sans"/>
            </a:endParaRP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Chair of Computational and Experimental Solid Mechanics</a:t>
            </a:r>
          </a:p>
          <a:p>
            <a:pPr>
              <a:lnSpc>
                <a:spcPct val="100000"/>
              </a:lnSpc>
            </a:pP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Dresden, 26 May 2021</a:t>
            </a:r>
            <a:endParaRPr lang="en-US" sz="800" b="0" strike="noStrike" spc="-1" dirty="0">
              <a:latin typeface="Open Sans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63B1E696-EBDB-4DD9-8705-4F99097CD11D}"/>
              </a:ext>
            </a:extLst>
          </p:cNvPr>
          <p:cNvSpPr/>
          <p:nvPr userDrawn="1"/>
        </p:nvSpPr>
        <p:spPr>
          <a:xfrm>
            <a:off x="7199787" y="6275880"/>
            <a:ext cx="689760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br>
              <a:rPr dirty="0">
                <a:latin typeface="Open Sans"/>
              </a:rPr>
            </a:br>
            <a:r>
              <a:rPr lang="en-US" sz="800" b="0" strike="noStrike" spc="-1" dirty="0">
                <a:solidFill>
                  <a:srgbClr val="727879"/>
                </a:solidFill>
                <a:latin typeface="Open Sans"/>
                <a:ea typeface="Open Sans"/>
              </a:rPr>
              <a:t>Slide </a:t>
            </a:r>
            <a:fld id="{CC226A4C-C76F-4850-A9FC-22D67899E4E0}" type="slidenum">
              <a:rPr lang="en-US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 dirty="0">
              <a:latin typeface="Open Sans"/>
            </a:endParaRPr>
          </a:p>
          <a:p>
            <a:pPr algn="r">
              <a:lnSpc>
                <a:spcPct val="100000"/>
              </a:lnSpc>
            </a:pPr>
            <a:endParaRPr lang="en-US" sz="800" b="0" strike="noStrike" spc="-1" dirty="0">
              <a:latin typeface="Open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0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tags" Target="../tags/tag3.xml"/><Relationship Id="rId16" Type="http://schemas.openxmlformats.org/officeDocument/2006/relationships/image" Target="../media/image33.png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28.png"/><Relationship Id="rId5" Type="http://schemas.openxmlformats.org/officeDocument/2006/relationships/tags" Target="../tags/tag6.xml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tags" Target="../tags/tag5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tags" Target="../tags/tag9.xml"/><Relationship Id="rId21" Type="http://schemas.openxmlformats.org/officeDocument/2006/relationships/image" Target="../media/image33.png"/><Relationship Id="rId7" Type="http://schemas.openxmlformats.org/officeDocument/2006/relationships/tags" Target="../tags/tag13.xml"/><Relationship Id="rId12" Type="http://schemas.openxmlformats.org/officeDocument/2006/relationships/image" Target="../media/image51.png"/><Relationship Id="rId17" Type="http://schemas.openxmlformats.org/officeDocument/2006/relationships/image" Target="../media/image29.png"/><Relationship Id="rId2" Type="http://schemas.openxmlformats.org/officeDocument/2006/relationships/tags" Target="../tags/tag8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50.png"/><Relationship Id="rId5" Type="http://schemas.openxmlformats.org/officeDocument/2006/relationships/tags" Target="../tags/tag11.xml"/><Relationship Id="rId15" Type="http://schemas.openxmlformats.org/officeDocument/2006/relationships/image" Target="../media/image27.png"/><Relationship Id="rId10" Type="http://schemas.openxmlformats.org/officeDocument/2006/relationships/image" Target="../media/image24.png"/><Relationship Id="rId19" Type="http://schemas.openxmlformats.org/officeDocument/2006/relationships/image" Target="../media/image31.png"/><Relationship Id="rId4" Type="http://schemas.openxmlformats.org/officeDocument/2006/relationships/tags" Target="../tags/tag10.xml"/><Relationship Id="rId9" Type="http://schemas.openxmlformats.org/officeDocument/2006/relationships/notesSlide" Target="../notesSlides/notesSlide14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78.png"/><Relationship Id="rId5" Type="http://schemas.openxmlformats.org/officeDocument/2006/relationships/image" Target="../media/image77.gif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1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10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12" Type="http://schemas.openxmlformats.org/officeDocument/2006/relationships/image" Target="../media/image19.gif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766800" y="4033616"/>
            <a:ext cx="7979760" cy="2683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1600" b="0" strike="noStrike" spc="-1" dirty="0">
              <a:latin typeface="Open Sans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66800" y="2421000"/>
            <a:ext cx="7979760" cy="82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n-US" sz="1600" b="0" strike="noStrike" spc="-1" dirty="0">
              <a:latin typeface="Open Sans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891875" y="2062233"/>
            <a:ext cx="7360250" cy="18993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2400" b="1" u="sng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Master Thesis</a:t>
            </a:r>
          </a:p>
          <a:p>
            <a:pPr>
              <a:lnSpc>
                <a:spcPct val="100000"/>
              </a:lnSpc>
            </a:pPr>
            <a:endParaRPr lang="en-US" sz="2400" b="1" u="sng" strike="noStrike" spc="-1" dirty="0">
              <a:solidFill>
                <a:srgbClr val="FFFFFF"/>
              </a:solidFill>
              <a:latin typeface="Open Sans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Analysis of the Failure Behavior of Carbon Fibre Reinforced Polymer Open Hole Tensile Test Specimens</a:t>
            </a:r>
            <a:endParaRPr lang="en-US" sz="2400" b="0" strike="noStrike" spc="-1" dirty="0">
              <a:latin typeface="Open San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D830BA8-2FF7-4963-AF06-6647D7D7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419526"/>
              </p:ext>
            </p:extLst>
          </p:nvPr>
        </p:nvGraphicFramePr>
        <p:xfrm>
          <a:off x="1173226" y="4460905"/>
          <a:ext cx="715946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9732">
                  <a:extLst>
                    <a:ext uri="{9D8B030D-6E8A-4147-A177-3AD203B41FA5}">
                      <a16:colId xmlns:a16="http://schemas.microsoft.com/office/drawing/2014/main" val="3045951423"/>
                    </a:ext>
                  </a:extLst>
                </a:gridCol>
                <a:gridCol w="3579732">
                  <a:extLst>
                    <a:ext uri="{9D8B030D-6E8A-4147-A177-3AD203B41FA5}">
                      <a16:colId xmlns:a16="http://schemas.microsoft.com/office/drawing/2014/main" val="455078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Submitted/Presented by: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strike="noStrike" spc="-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Apurv Kulkarni</a:t>
                      </a:r>
                      <a:endParaRPr lang="en-US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934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Matriculation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4815274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507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Degree Program: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Computational Modelling and Simulation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792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Field of Study: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Computational Engineering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865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Date of Submission: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 May 2021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676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lang="en-US" sz="1400" b="0" strike="noStrike" spc="-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Place and Date:</a:t>
                      </a:r>
                      <a:endParaRPr lang="en-US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lang="en-US" sz="1400" b="0" strike="noStrike" spc="-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Dresden, </a:t>
                      </a:r>
                      <a:r>
                        <a:rPr lang="en-US" sz="1400" spc="-1" dirty="0">
                          <a:solidFill>
                            <a:schemeClr val="bg1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 May 2021</a:t>
                      </a:r>
                      <a:endParaRPr lang="en-US" sz="1400" dirty="0">
                        <a:solidFill>
                          <a:schemeClr val="bg1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2706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A12AD98-4705-4EBC-8374-3D444E67D486}"/>
              </a:ext>
            </a:extLst>
          </p:cNvPr>
          <p:cNvSpPr txBox="1"/>
          <p:nvPr/>
        </p:nvSpPr>
        <p:spPr>
          <a:xfrm>
            <a:off x="766800" y="1173279"/>
            <a:ext cx="5058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</a:rPr>
              <a:t>Faculty of Mechanical Engineering</a:t>
            </a:r>
            <a:r>
              <a:rPr lang="de-DE" sz="1200" dirty="0">
                <a:solidFill>
                  <a:schemeClr val="bg1"/>
                </a:solidFill>
              </a:rPr>
              <a:t> - Institute of Solid Mechanics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Chair of computational and Experimental Solid Mechanics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1.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Objective:</a:t>
            </a:r>
          </a:p>
          <a:p>
            <a:pPr marL="0" indent="0" algn="ctr">
              <a:buNone/>
            </a:pPr>
            <a:r>
              <a:rPr lang="en-US" sz="1600" b="0" i="1" dirty="0">
                <a:solidFill>
                  <a:srgbClr val="03305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 analysis to understand the </a:t>
            </a:r>
            <a:r>
              <a:rPr lang="en-US" sz="1600" i="1" dirty="0">
                <a:solidFill>
                  <a:srgbClr val="00B05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 of material parameters</a:t>
            </a:r>
          </a:p>
          <a:p>
            <a:pPr marL="0" indent="0" algn="ctr">
              <a:buNone/>
            </a:pPr>
            <a:r>
              <a:rPr lang="en-US" sz="1600" b="0" i="1" dirty="0">
                <a:solidFill>
                  <a:srgbClr val="03305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600" i="1" dirty="0">
                <a:solidFill>
                  <a:srgbClr val="00B05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notch geometry </a:t>
            </a:r>
            <a:r>
              <a:rPr lang="en-US" sz="1600" b="0" i="1" dirty="0">
                <a:solidFill>
                  <a:srgbClr val="03305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an open hole specimen under tensile loading.</a:t>
            </a:r>
          </a:p>
          <a:p>
            <a:endParaRPr lang="en-US" sz="1200" i="1" dirty="0">
              <a:solidFill>
                <a:srgbClr val="03305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Scope: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failure in CFRP structures,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Designing computer experiments,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workflow,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Statistical analysis.</a:t>
            </a:r>
          </a:p>
          <a:p>
            <a:pPr lvl="1"/>
            <a:endParaRPr lang="en-US" dirty="0">
              <a:solidFill>
                <a:srgbClr val="03305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4E159B-710E-4A1D-99F1-4AE7D1C3DA17}"/>
              </a:ext>
            </a:extLst>
          </p:cNvPr>
          <p:cNvGrpSpPr/>
          <p:nvPr/>
        </p:nvGrpSpPr>
        <p:grpSpPr>
          <a:xfrm>
            <a:off x="4530149" y="3646318"/>
            <a:ext cx="3227069" cy="1176257"/>
            <a:chOff x="6210519" y="4267847"/>
            <a:chExt cx="2792507" cy="101786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F7D0FE-18CD-4C77-AF23-0BB5BA05F6FE}"/>
                </a:ext>
              </a:extLst>
            </p:cNvPr>
            <p:cNvGrpSpPr/>
            <p:nvPr/>
          </p:nvGrpSpPr>
          <p:grpSpPr>
            <a:xfrm>
              <a:off x="6210519" y="4292193"/>
              <a:ext cx="2792507" cy="993514"/>
              <a:chOff x="6210519" y="4292193"/>
              <a:chExt cx="2792507" cy="993514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1E8228A-0F50-49EE-B562-678DCEF277B8}"/>
                  </a:ext>
                </a:extLst>
              </p:cNvPr>
              <p:cNvGrpSpPr/>
              <p:nvPr/>
            </p:nvGrpSpPr>
            <p:grpSpPr>
              <a:xfrm>
                <a:off x="6210519" y="4292193"/>
                <a:ext cx="2792507" cy="993514"/>
                <a:chOff x="6104337" y="4383749"/>
                <a:chExt cx="2792507" cy="993514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BF0DAF89-4E42-4019-AA03-9417018E18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04337" y="4390359"/>
                  <a:ext cx="927808" cy="96998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1DB0440-2ED9-4BAD-AE2E-81DDA938E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42388" y="4383749"/>
                  <a:ext cx="924742" cy="983203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80A6987-9722-417F-87C8-28526C19F5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72102" y="4388004"/>
                  <a:ext cx="924742" cy="989259"/>
                </a:xfrm>
                <a:prstGeom prst="rect">
                  <a:avLst/>
                </a:prstGeom>
              </p:spPr>
            </p:pic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463CA3B-5B71-4EC2-B419-496FAC2ECEF8}"/>
                  </a:ext>
                </a:extLst>
              </p:cNvPr>
              <p:cNvSpPr/>
              <p:nvPr/>
            </p:nvSpPr>
            <p:spPr>
              <a:xfrm>
                <a:off x="6362700" y="4292193"/>
                <a:ext cx="259773" cy="117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DA01F5F-8D4D-403D-9848-CBBB0DD05406}"/>
                  </a:ext>
                </a:extLst>
              </p:cNvPr>
              <p:cNvSpPr/>
              <p:nvPr/>
            </p:nvSpPr>
            <p:spPr>
              <a:xfrm>
                <a:off x="7276286" y="4305336"/>
                <a:ext cx="259773" cy="117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ADD951-FA03-4F0A-8B45-A6A9C275F09C}"/>
                  </a:ext>
                </a:extLst>
              </p:cNvPr>
              <p:cNvSpPr/>
              <p:nvPr/>
            </p:nvSpPr>
            <p:spPr>
              <a:xfrm>
                <a:off x="8212052" y="4305336"/>
                <a:ext cx="312823" cy="117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9" name="Picture 18" descr="\documentclass{article}&#10;\usepackage{amsmath}&#10;\pagestyle{empty}&#10;\begin{document}&#10;&#10;&#10;PCC = 1&#10;&#10;\end{document}" title="IguanaTex Bitmap Display">
              <a:extLst>
                <a:ext uri="{FF2B5EF4-FFF2-40B4-BE49-F238E27FC236}">
                  <a16:creationId xmlns:a16="http://schemas.microsoft.com/office/drawing/2014/main" id="{2707426E-D89E-48D8-9560-3BF6351A5E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990" y="4267847"/>
              <a:ext cx="641045" cy="117882"/>
            </a:xfrm>
            <a:prstGeom prst="rect">
              <a:avLst/>
            </a:prstGeom>
          </p:spPr>
        </p:pic>
        <p:pic>
          <p:nvPicPr>
            <p:cNvPr id="22" name="Picture 21" descr="\documentclass{article}&#10;\usepackage{amsmath}&#10;\pagestyle{empty}&#10;\begin{document}&#10;&#10;&#10;&#10;PCC = 0&#10;&#10;\end{document}" title="IguanaTex Bitmap Display">
              <a:extLst>
                <a:ext uri="{FF2B5EF4-FFF2-40B4-BE49-F238E27FC236}">
                  <a16:creationId xmlns:a16="http://schemas.microsoft.com/office/drawing/2014/main" id="{5DD30AC4-DB9C-4A10-A427-4031CFF456F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629" y="4276444"/>
              <a:ext cx="630598" cy="114740"/>
            </a:xfrm>
            <a:prstGeom prst="rect">
              <a:avLst/>
            </a:prstGeom>
          </p:spPr>
        </p:pic>
        <p:pic>
          <p:nvPicPr>
            <p:cNvPr id="23" name="Picture 22" descr="\documentclass{article}&#10;\usepackage{amsmath}&#10;\pagestyle{empty}&#10;\begin{document}&#10;&#10;&#10;&#10;PCC = -1&#10;&#10;\end{document}" title="IguanaTex Bitmap Display">
              <a:extLst>
                <a:ext uri="{FF2B5EF4-FFF2-40B4-BE49-F238E27FC236}">
                  <a16:creationId xmlns:a16="http://schemas.microsoft.com/office/drawing/2014/main" id="{4AE095C6-3707-4CE2-8097-7E633242799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798" y="4278713"/>
              <a:ext cx="630598" cy="10701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66BA95-FBCB-4440-95FE-FD08B8B184A5}"/>
              </a:ext>
            </a:extLst>
          </p:cNvPr>
          <p:cNvGrpSpPr/>
          <p:nvPr/>
        </p:nvGrpSpPr>
        <p:grpSpPr>
          <a:xfrm>
            <a:off x="5074287" y="4896700"/>
            <a:ext cx="2308739" cy="1113190"/>
            <a:chOff x="6725341" y="5193579"/>
            <a:chExt cx="1861710" cy="89764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D4CE4CC-E694-4BC1-BFFD-3E275EA89C66}"/>
                </a:ext>
              </a:extLst>
            </p:cNvPr>
            <p:cNvGrpSpPr/>
            <p:nvPr/>
          </p:nvGrpSpPr>
          <p:grpSpPr>
            <a:xfrm>
              <a:off x="6725341" y="5193579"/>
              <a:ext cx="1861710" cy="897649"/>
              <a:chOff x="6725341" y="5193579"/>
              <a:chExt cx="1861710" cy="897649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E7399BE8-14ED-4DAB-BE37-AFEA2AC719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1886"/>
              <a:stretch/>
            </p:blipFill>
            <p:spPr>
              <a:xfrm>
                <a:off x="6725341" y="5210594"/>
                <a:ext cx="1861710" cy="880634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33EC1EC-97AA-4AFE-8106-E0BBEE35AA52}"/>
                  </a:ext>
                </a:extLst>
              </p:cNvPr>
              <p:cNvSpPr/>
              <p:nvPr/>
            </p:nvSpPr>
            <p:spPr>
              <a:xfrm>
                <a:off x="6856933" y="5204433"/>
                <a:ext cx="242072" cy="109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7E8EC4-2E1F-4F34-9C73-1C3C7C3750E4}"/>
                  </a:ext>
                </a:extLst>
              </p:cNvPr>
              <p:cNvSpPr/>
              <p:nvPr/>
            </p:nvSpPr>
            <p:spPr>
              <a:xfrm>
                <a:off x="7887126" y="5193579"/>
                <a:ext cx="242072" cy="109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7" name="Picture 36" descr="\documentclass{article}&#10;\usepackage{amsmath}&#10;\pagestyle{empty}&#10;\begin{document}&#10;&#10;&#10;SRCC = 1&#10;&#10;\end{document}" title="IguanaTex Bitmap Display">
              <a:extLst>
                <a:ext uri="{FF2B5EF4-FFF2-40B4-BE49-F238E27FC236}">
                  <a16:creationId xmlns:a16="http://schemas.microsoft.com/office/drawing/2014/main" id="{8448B847-23F4-4CFE-BA63-9ED6872D979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124" y="5194882"/>
              <a:ext cx="618941" cy="99723"/>
            </a:xfrm>
            <a:prstGeom prst="rect">
              <a:avLst/>
            </a:prstGeom>
          </p:spPr>
        </p:pic>
        <p:pic>
          <p:nvPicPr>
            <p:cNvPr id="38" name="Picture 37" descr="\documentclass{article}&#10;\usepackage{amsmath}&#10;\pagestyle{empty}&#10;\begin{document}&#10;&#10;&#10;&#10;&#10;SRCC = 0&#10;&#10;\end{document}" title="IguanaTex Bitmap Display">
              <a:extLst>
                <a:ext uri="{FF2B5EF4-FFF2-40B4-BE49-F238E27FC236}">
                  <a16:creationId xmlns:a16="http://schemas.microsoft.com/office/drawing/2014/main" id="{967A7833-CF66-41CC-9C32-E671C3AF7A2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805" y="5194882"/>
              <a:ext cx="624705" cy="9972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F43480E-8A05-4317-8045-F8E6FBA553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45" y="3674453"/>
            <a:ext cx="3098816" cy="23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920" y="3387240"/>
            <a:ext cx="7933320" cy="119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2. Basics</a:t>
            </a:r>
            <a:endParaRPr lang="en-US" sz="3200" b="0" strike="noStrike" spc="-1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67968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2.3 Material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Composite material model proposed by </a:t>
            </a:r>
            <a:r>
              <a:rPr lang="en-US" dirty="0">
                <a:solidFill>
                  <a:srgbClr val="00B050"/>
                </a:solidFill>
              </a:rPr>
              <a:t>Pinho et al.[16]</a:t>
            </a:r>
          </a:p>
          <a:p>
            <a:pPr lvl="1"/>
            <a:r>
              <a:rPr lang="en-US" dirty="0">
                <a:solidFill>
                  <a:srgbClr val="03305D"/>
                </a:solidFill>
              </a:rPr>
              <a:t>Fibre tensile failure:</a:t>
            </a:r>
          </a:p>
          <a:p>
            <a:pPr marL="457200" lvl="1" indent="0">
              <a:buNone/>
            </a:pPr>
            <a:endParaRPr lang="en-US" sz="700" dirty="0">
              <a:solidFill>
                <a:srgbClr val="03305D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3305D"/>
              </a:solidFill>
            </a:endParaRPr>
          </a:p>
          <a:p>
            <a:pPr lvl="1"/>
            <a:r>
              <a:rPr lang="en-US" dirty="0">
                <a:solidFill>
                  <a:srgbClr val="03305D"/>
                </a:solidFill>
              </a:rPr>
              <a:t>Fibre compression failure (Kinking):</a:t>
            </a:r>
          </a:p>
          <a:p>
            <a:pPr lvl="1"/>
            <a:endParaRPr lang="en-US" dirty="0">
              <a:solidFill>
                <a:srgbClr val="03305D"/>
              </a:solidFill>
            </a:endParaRPr>
          </a:p>
          <a:p>
            <a:pPr lvl="1"/>
            <a:endParaRPr lang="en-US" dirty="0">
              <a:solidFill>
                <a:srgbClr val="03305D"/>
              </a:solidFill>
            </a:endParaRPr>
          </a:p>
          <a:p>
            <a:pPr lvl="1"/>
            <a:endParaRPr lang="en-US" dirty="0">
              <a:solidFill>
                <a:srgbClr val="03305D"/>
              </a:solidFill>
            </a:endParaRPr>
          </a:p>
          <a:p>
            <a:pPr lvl="1"/>
            <a:r>
              <a:rPr lang="en-US" dirty="0">
                <a:solidFill>
                  <a:srgbClr val="03305D"/>
                </a:solidFill>
              </a:rPr>
              <a:t>Matrix tensile failure:</a:t>
            </a:r>
          </a:p>
          <a:p>
            <a:pPr lvl="1"/>
            <a:endParaRPr lang="en-US" sz="2000" dirty="0">
              <a:solidFill>
                <a:srgbClr val="03305D"/>
              </a:solidFill>
            </a:endParaRPr>
          </a:p>
          <a:p>
            <a:pPr lvl="1"/>
            <a:endParaRPr lang="en-US" sz="500" dirty="0">
              <a:solidFill>
                <a:srgbClr val="03305D"/>
              </a:solidFill>
            </a:endParaRPr>
          </a:p>
          <a:p>
            <a:pPr lvl="1"/>
            <a:r>
              <a:rPr lang="en-US" dirty="0">
                <a:solidFill>
                  <a:srgbClr val="03305D"/>
                </a:solidFill>
              </a:rPr>
              <a:t>Matrix compressive/shear failure:</a:t>
            </a:r>
          </a:p>
          <a:p>
            <a:pPr marL="457200" lvl="1" indent="0">
              <a:buNone/>
            </a:pPr>
            <a:endParaRPr lang="en-US" dirty="0">
              <a:solidFill>
                <a:srgbClr val="03305D"/>
              </a:solidFill>
            </a:endParaRPr>
          </a:p>
          <a:p>
            <a:pPr lvl="1"/>
            <a:endParaRPr lang="en-US" dirty="0">
              <a:solidFill>
                <a:srgbClr val="03305D"/>
              </a:solidFill>
            </a:endParaRPr>
          </a:p>
          <a:p>
            <a:pPr lvl="1"/>
            <a:endParaRPr lang="en-US" sz="800" dirty="0">
              <a:solidFill>
                <a:srgbClr val="03305D"/>
              </a:solidFill>
            </a:endParaRPr>
          </a:p>
          <a:p>
            <a:pPr lvl="1"/>
            <a:r>
              <a:rPr lang="en-US" dirty="0">
                <a:solidFill>
                  <a:srgbClr val="00B050"/>
                </a:solidFill>
              </a:rPr>
              <a:t>Continuum damage </a:t>
            </a:r>
            <a:r>
              <a:rPr lang="en-US" dirty="0">
                <a:solidFill>
                  <a:srgbClr val="03305D"/>
                </a:solidFill>
              </a:rPr>
              <a:t>model</a:t>
            </a:r>
          </a:p>
          <a:p>
            <a:pPr lvl="1"/>
            <a:endParaRPr lang="en-US" dirty="0">
              <a:solidFill>
                <a:srgbClr val="03305D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2B37C3-36AF-40EB-85C1-4CB70DD3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3" y="3955216"/>
            <a:ext cx="3971140" cy="516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BCD06E-7E18-4503-AA65-00045CAB5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01" y="2072319"/>
            <a:ext cx="4625852" cy="814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1E32B7-0065-450B-886D-75C1384E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501" y="1346173"/>
            <a:ext cx="1095375" cy="446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C15B96-6BF2-4514-913A-7DC1EE904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146" y="3191462"/>
            <a:ext cx="3971140" cy="475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E759A3-1945-41F3-AB41-B8C3E4494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1633" y="5014291"/>
            <a:ext cx="2329931" cy="9862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294BAD-CB9A-4FA3-8935-02833C8207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412" t="27597" r="9801" b="51355"/>
          <a:stretch/>
        </p:blipFill>
        <p:spPr>
          <a:xfrm>
            <a:off x="1001501" y="5172454"/>
            <a:ext cx="1673879" cy="60725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7BF710-5A9F-4D09-9D7F-DAFBEA17EB17}"/>
              </a:ext>
            </a:extLst>
          </p:cNvPr>
          <p:cNvSpPr/>
          <p:nvPr/>
        </p:nvSpPr>
        <p:spPr>
          <a:xfrm>
            <a:off x="2892561" y="5308627"/>
            <a:ext cx="411891" cy="334905"/>
          </a:xfrm>
          <a:prstGeom prst="rightArrow">
            <a:avLst/>
          </a:prstGeom>
          <a:solidFill>
            <a:srgbClr val="0330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002FB92-03EE-46F4-8D39-1DEF407BD8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29" t="2481" r="59400" b="60830"/>
          <a:stretch/>
        </p:blipFill>
        <p:spPr>
          <a:xfrm>
            <a:off x="6518301" y="1259137"/>
            <a:ext cx="1580448" cy="5688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F4F1F3-D748-4C74-9453-D0DE15D367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9" t="55717" r="64404"/>
          <a:stretch/>
        </p:blipFill>
        <p:spPr>
          <a:xfrm>
            <a:off x="6652159" y="2928870"/>
            <a:ext cx="1293652" cy="7140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D75AFFA-B7FD-4B14-AFA6-69BD5D08205D}"/>
              </a:ext>
            </a:extLst>
          </p:cNvPr>
          <p:cNvGrpSpPr/>
          <p:nvPr/>
        </p:nvGrpSpPr>
        <p:grpSpPr>
          <a:xfrm>
            <a:off x="6568203" y="4651035"/>
            <a:ext cx="1592944" cy="1408312"/>
            <a:chOff x="4571640" y="4424220"/>
            <a:chExt cx="1321679" cy="11684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A5DB6B-40E9-4658-BBD2-7239DC1EB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2574" r="31594"/>
            <a:stretch/>
          </p:blipFill>
          <p:spPr>
            <a:xfrm>
              <a:off x="4571640" y="4521199"/>
              <a:ext cx="1196905" cy="107150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3CFE8ED-D98F-4D1E-8F88-8ED9FE1C2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68269" b="89283"/>
            <a:stretch/>
          </p:blipFill>
          <p:spPr>
            <a:xfrm>
              <a:off x="4571640" y="4424220"/>
              <a:ext cx="555191" cy="14831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4AC4E6F-C29D-404B-85B7-D6CD6DD60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91064" t="22574"/>
            <a:stretch/>
          </p:blipFill>
          <p:spPr>
            <a:xfrm>
              <a:off x="5736962" y="4521199"/>
              <a:ext cx="156357" cy="107150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E40F2A-C314-4B7D-9DBF-3945E3923927}"/>
              </a:ext>
            </a:extLst>
          </p:cNvPr>
          <p:cNvGrpSpPr/>
          <p:nvPr/>
        </p:nvGrpSpPr>
        <p:grpSpPr>
          <a:xfrm>
            <a:off x="6521466" y="1967337"/>
            <a:ext cx="2190746" cy="853359"/>
            <a:chOff x="6521466" y="1967337"/>
            <a:chExt cx="2190746" cy="85335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DCD2C82-4E54-41C5-A074-C11B5A271A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1318" t="2067" r="1" b="50358"/>
            <a:stretch/>
          </p:blipFill>
          <p:spPr>
            <a:xfrm>
              <a:off x="6521466" y="1967337"/>
              <a:ext cx="1592944" cy="7451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0BEB38-B8FB-492F-950E-839C2420704B}"/>
                </a:ext>
              </a:extLst>
            </p:cNvPr>
            <p:cNvSpPr txBox="1"/>
            <p:nvPr/>
          </p:nvSpPr>
          <p:spPr>
            <a:xfrm>
              <a:off x="7364675" y="2512919"/>
              <a:ext cx="1347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3305D"/>
                  </a:solidFill>
                  <a:highlight>
                    <a:srgbClr val="FFFFFF"/>
                  </a:highlight>
                </a:rPr>
                <a:t>Fracture angle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592771-8CB2-430B-8B7C-E3A845A399BB}"/>
              </a:ext>
            </a:extLst>
          </p:cNvPr>
          <p:cNvGrpSpPr/>
          <p:nvPr/>
        </p:nvGrpSpPr>
        <p:grpSpPr>
          <a:xfrm>
            <a:off x="6614918" y="3607450"/>
            <a:ext cx="2378481" cy="976200"/>
            <a:chOff x="6614918" y="3453450"/>
            <a:chExt cx="2378481" cy="9762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1E4EBE0-09A5-4CE7-8DC9-93A3EB5DA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3674" t="56565" r="2129" b="1"/>
            <a:stretch/>
          </p:blipFill>
          <p:spPr>
            <a:xfrm>
              <a:off x="6614918" y="3705229"/>
              <a:ext cx="1499514" cy="7244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AEEEE6B-5A55-4F46-9AB5-0518F699F9EB}"/>
                </a:ext>
              </a:extLst>
            </p:cNvPr>
            <p:cNvSpPr txBox="1"/>
            <p:nvPr/>
          </p:nvSpPr>
          <p:spPr>
            <a:xfrm>
              <a:off x="7645862" y="3453450"/>
              <a:ext cx="13475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3305D"/>
                  </a:solidFill>
                  <a:highlight>
                    <a:srgbClr val="FFFFFF"/>
                  </a:highlight>
                </a:rPr>
                <a:t>Fracture angle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CAEA73D-F402-40A6-BCF5-C28899043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45201" t="48991" r="31843" b="4939"/>
          <a:stretch/>
        </p:blipFill>
        <p:spPr>
          <a:xfrm>
            <a:off x="1479127" y="1558662"/>
            <a:ext cx="251460" cy="2057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3883B93-C917-408A-9888-9336C86C06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3266" t="30347" r="72342" b="48610"/>
          <a:stretch/>
        </p:blipFill>
        <p:spPr>
          <a:xfrm>
            <a:off x="2096876" y="2327048"/>
            <a:ext cx="203200" cy="1714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3C8A3AD-9B41-47DB-8BF7-5F4886E65D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3418" t="76904" r="72876" b="5950"/>
          <a:stretch/>
        </p:blipFill>
        <p:spPr>
          <a:xfrm>
            <a:off x="2096876" y="2707297"/>
            <a:ext cx="171450" cy="139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007D06-D701-4DE0-931A-9A2C67E6B2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6401" t="77335" r="39494" b="4801"/>
          <a:stretch/>
        </p:blipFill>
        <p:spPr>
          <a:xfrm>
            <a:off x="3319053" y="2328823"/>
            <a:ext cx="189880" cy="1455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F2162A-2E5A-4145-A5BB-CC89C511D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3266" t="30347" r="72342" b="48610"/>
          <a:stretch/>
        </p:blipFill>
        <p:spPr>
          <a:xfrm>
            <a:off x="2818016" y="2703039"/>
            <a:ext cx="203200" cy="171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9805DF-25F5-4290-BC6C-AE4645338B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6401" t="77335" r="39494" b="4801"/>
          <a:stretch/>
        </p:blipFill>
        <p:spPr>
          <a:xfrm>
            <a:off x="3605057" y="2701444"/>
            <a:ext cx="189880" cy="1455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B4BB0A7-8B19-45CF-9832-DF4317CC3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3266" t="30347" r="72342" b="50798"/>
          <a:stretch/>
        </p:blipFill>
        <p:spPr>
          <a:xfrm>
            <a:off x="2360106" y="3477732"/>
            <a:ext cx="249743" cy="18880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A10A112-4290-4DAE-8CCA-A222F8C5AF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6401" t="77335" r="39494" b="4801"/>
          <a:stretch/>
        </p:blipFill>
        <p:spPr>
          <a:xfrm>
            <a:off x="3179465" y="3477731"/>
            <a:ext cx="249742" cy="1914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40EB54-27F8-4361-8FE4-664131CFAA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6401" t="77335" r="39494" b="4801"/>
          <a:stretch/>
        </p:blipFill>
        <p:spPr>
          <a:xfrm>
            <a:off x="2956874" y="4268423"/>
            <a:ext cx="222591" cy="17062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7B459D1-90FF-4C21-AA6B-D903AF42C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3266" t="30347" r="72342" b="50798"/>
          <a:stretch/>
        </p:blipFill>
        <p:spPr>
          <a:xfrm>
            <a:off x="1593234" y="4250245"/>
            <a:ext cx="249743" cy="1888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E732BC-EDEB-4F59-A457-E81B326A2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3418" t="76904" r="72876" b="5950"/>
          <a:stretch/>
        </p:blipFill>
        <p:spPr>
          <a:xfrm>
            <a:off x="1593233" y="3488141"/>
            <a:ext cx="217325" cy="17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8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2.3 Material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/>
              </a:rPr>
              <a:t>Inter-laminar material modelling proposed by 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/>
              </a:rPr>
              <a:t>Benzeggagh-Kenane[17]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Zero thickness </a:t>
            </a:r>
            <a:r>
              <a:rPr lang="en-US" dirty="0"/>
              <a:t>cohesion elements</a:t>
            </a:r>
          </a:p>
          <a:p>
            <a:pPr lvl="1"/>
            <a:r>
              <a:rPr lang="en-US" dirty="0"/>
              <a:t>Failure criteria – relative displacements, </a:t>
            </a:r>
            <a:r>
              <a:rPr lang="el-GR" i="1" dirty="0"/>
              <a:t>δ</a:t>
            </a:r>
            <a:endParaRPr lang="en-US" i="1" dirty="0"/>
          </a:p>
          <a:p>
            <a:pPr lvl="2"/>
            <a:r>
              <a:rPr lang="en-US" dirty="0"/>
              <a:t>Mode I (Tension):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Mode II (Shear):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sz="300" dirty="0"/>
          </a:p>
          <a:p>
            <a:pPr lvl="2"/>
            <a:r>
              <a:rPr lang="en-US" dirty="0"/>
              <a:t>Mode III (2</a:t>
            </a:r>
            <a:r>
              <a:rPr lang="en-US" baseline="30000" dirty="0"/>
              <a:t>nd</a:t>
            </a:r>
            <a:r>
              <a:rPr lang="en-US" dirty="0"/>
              <a:t> Shear):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AE2AC8-8142-47DA-899F-092C6EB0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49" y="1848278"/>
            <a:ext cx="1075025" cy="483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84B315-BC15-401B-81BD-3FF61C4F6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804" y="2697785"/>
            <a:ext cx="1121098" cy="445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7B611C-6A27-4C98-A723-EF61913AC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049" y="3507358"/>
            <a:ext cx="5805136" cy="575907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6864A42-AFFF-400C-AF56-29B0EE7AC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18" y="1613731"/>
            <a:ext cx="1730542" cy="155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51D65F-923E-4C62-9FFD-FBAF2254379A}"/>
              </a:ext>
            </a:extLst>
          </p:cNvPr>
          <p:cNvGrpSpPr/>
          <p:nvPr/>
        </p:nvGrpSpPr>
        <p:grpSpPr>
          <a:xfrm>
            <a:off x="646178" y="4447470"/>
            <a:ext cx="1115245" cy="1609695"/>
            <a:chOff x="646178" y="4447470"/>
            <a:chExt cx="1115245" cy="160969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5145C90-4C6F-426F-9987-E30941057E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108"/>
            <a:stretch/>
          </p:blipFill>
          <p:spPr bwMode="auto">
            <a:xfrm>
              <a:off x="646178" y="4447470"/>
              <a:ext cx="1115245" cy="141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918444-6AC7-4FAE-8EFF-CBD8904AA272}"/>
                </a:ext>
              </a:extLst>
            </p:cNvPr>
            <p:cNvSpPr txBox="1"/>
            <p:nvPr/>
          </p:nvSpPr>
          <p:spPr>
            <a:xfrm>
              <a:off x="720322" y="5749388"/>
              <a:ext cx="85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3305D"/>
                  </a:solidFill>
                </a:rPr>
                <a:t>Mode 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60B2B8-C793-4150-95CF-0C42B4F359BC}"/>
              </a:ext>
            </a:extLst>
          </p:cNvPr>
          <p:cNvGrpSpPr/>
          <p:nvPr/>
        </p:nvGrpSpPr>
        <p:grpSpPr>
          <a:xfrm>
            <a:off x="1991160" y="4350262"/>
            <a:ext cx="1121098" cy="1654132"/>
            <a:chOff x="1884089" y="4360794"/>
            <a:chExt cx="1121098" cy="1654132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0A0B9C6-7640-47A6-925C-1B0538D781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24" r="39643"/>
            <a:stretch/>
          </p:blipFill>
          <p:spPr bwMode="auto">
            <a:xfrm>
              <a:off x="1884089" y="4360794"/>
              <a:ext cx="1121098" cy="141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E8FCC5-7146-4B87-AAB2-5D63EF1BA1EE}"/>
                </a:ext>
              </a:extLst>
            </p:cNvPr>
            <p:cNvSpPr txBox="1"/>
            <p:nvPr/>
          </p:nvSpPr>
          <p:spPr>
            <a:xfrm>
              <a:off x="1922503" y="5707149"/>
              <a:ext cx="85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3305D"/>
                  </a:solidFill>
                </a:rPr>
                <a:t>Mode II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D0D0FC-8349-417E-9020-40B4BD12C786}"/>
              </a:ext>
            </a:extLst>
          </p:cNvPr>
          <p:cNvGrpSpPr/>
          <p:nvPr/>
        </p:nvGrpSpPr>
        <p:grpSpPr>
          <a:xfrm>
            <a:off x="3127853" y="4358083"/>
            <a:ext cx="1523821" cy="1656843"/>
            <a:chOff x="3127853" y="4358083"/>
            <a:chExt cx="1523821" cy="1656843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49E3C1F1-AFD5-4A8B-8696-788FD5820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57"/>
            <a:stretch/>
          </p:blipFill>
          <p:spPr bwMode="auto">
            <a:xfrm>
              <a:off x="3127853" y="4358083"/>
              <a:ext cx="1523821" cy="1413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8F05B6-4A35-496C-A017-F1CE54DB9E5C}"/>
                </a:ext>
              </a:extLst>
            </p:cNvPr>
            <p:cNvSpPr txBox="1"/>
            <p:nvPr/>
          </p:nvSpPr>
          <p:spPr>
            <a:xfrm>
              <a:off x="3461950" y="5707149"/>
              <a:ext cx="85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3305D"/>
                  </a:solidFill>
                </a:rPr>
                <a:t>Mode III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6F6C0A-D4E5-4A0E-AAA6-3C77D0572CEC}"/>
              </a:ext>
            </a:extLst>
          </p:cNvPr>
          <p:cNvGrpSpPr/>
          <p:nvPr/>
        </p:nvGrpSpPr>
        <p:grpSpPr>
          <a:xfrm>
            <a:off x="5932995" y="4161250"/>
            <a:ext cx="2852865" cy="1885220"/>
            <a:chOff x="5892029" y="4067622"/>
            <a:chExt cx="2852865" cy="18852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E7A6F8-6EE8-4D7B-9AF4-CF296EDB9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2029" y="4161250"/>
              <a:ext cx="2786311" cy="179159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6A6F7E-685A-4720-A789-0741D55E1A27}"/>
                </a:ext>
              </a:extLst>
            </p:cNvPr>
            <p:cNvSpPr txBox="1"/>
            <p:nvPr/>
          </p:nvSpPr>
          <p:spPr>
            <a:xfrm>
              <a:off x="7535020" y="4067622"/>
              <a:ext cx="12098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3305D"/>
                  </a:solidFill>
                </a:rPr>
                <a:t>Traction Separation Law Curve (TSLC)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828D29-FF63-4282-81BD-EBE0F256C9D4}"/>
              </a:ext>
            </a:extLst>
          </p:cNvPr>
          <p:cNvGrpSpPr/>
          <p:nvPr/>
        </p:nvGrpSpPr>
        <p:grpSpPr>
          <a:xfrm>
            <a:off x="4651672" y="1945465"/>
            <a:ext cx="1748345" cy="1197687"/>
            <a:chOff x="4334003" y="1807246"/>
            <a:chExt cx="1558026" cy="9689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E62349-7B20-4030-B01F-F4DBC7635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2289" y="1807246"/>
              <a:ext cx="1549740" cy="73113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80380F-68A8-4769-9E20-A7DF907861A7}"/>
                </a:ext>
              </a:extLst>
            </p:cNvPr>
            <p:cNvSpPr txBox="1"/>
            <p:nvPr/>
          </p:nvSpPr>
          <p:spPr>
            <a:xfrm>
              <a:off x="4334003" y="2527178"/>
              <a:ext cx="1549740" cy="24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3305D"/>
                  </a:solidFill>
                </a:rPr>
                <a:t>Cohesion element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31EF208-5492-43BA-87CE-2C382CA2D9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6675" r="17925" b="46093"/>
          <a:stretch/>
        </p:blipFill>
        <p:spPr>
          <a:xfrm>
            <a:off x="2080861" y="1848278"/>
            <a:ext cx="273050" cy="2607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509C872-BE1A-4CFF-A44A-69BE71D4C3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7339" t="60904"/>
          <a:stretch/>
        </p:blipFill>
        <p:spPr>
          <a:xfrm>
            <a:off x="2421731" y="2148438"/>
            <a:ext cx="136112" cy="1891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929CB3-C21D-44DA-BF1D-8E7880F3D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6675" r="17925" b="46093"/>
          <a:stretch/>
        </p:blipFill>
        <p:spPr>
          <a:xfrm>
            <a:off x="3715138" y="3664918"/>
            <a:ext cx="273050" cy="2607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23E688-F55E-438A-A751-2EF974960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7339" t="60904"/>
          <a:stretch/>
        </p:blipFill>
        <p:spPr>
          <a:xfrm>
            <a:off x="5558631" y="3827430"/>
            <a:ext cx="136112" cy="18913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477B09-788A-4CE3-9848-8A6B3F7D69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6675" r="17925" b="46093"/>
          <a:stretch/>
        </p:blipFill>
        <p:spPr>
          <a:xfrm>
            <a:off x="4595650" y="3661210"/>
            <a:ext cx="273050" cy="2607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3C07DD6-9F2F-47DE-8F5E-C69D0665D4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7214" t="1099" r="19563" b="47573"/>
          <a:stretch/>
        </p:blipFill>
        <p:spPr>
          <a:xfrm>
            <a:off x="2150498" y="2698219"/>
            <a:ext cx="260350" cy="228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FEBF88-EF1B-45FC-ACFE-45C1A6D858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7120" t="57548"/>
          <a:stretch/>
        </p:blipFill>
        <p:spPr>
          <a:xfrm>
            <a:off x="2489787" y="2975125"/>
            <a:ext cx="144398" cy="18906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5541B8-B5A3-4E6A-A942-61AC82C22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7214" t="1099" r="19563" b="47573"/>
          <a:stretch/>
        </p:blipFill>
        <p:spPr>
          <a:xfrm>
            <a:off x="4198668" y="3686986"/>
            <a:ext cx="260350" cy="228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97DD918-232E-495C-8748-02F8E6C63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7836" t="57548" r="2381"/>
          <a:stretch/>
        </p:blipFill>
        <p:spPr>
          <a:xfrm>
            <a:off x="6424854" y="3832192"/>
            <a:ext cx="109669" cy="1890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2DEC997-3BD4-4A5B-A44C-A8AD1E502E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7836" t="57548" r="2381"/>
          <a:stretch/>
        </p:blipFill>
        <p:spPr>
          <a:xfrm>
            <a:off x="6026871" y="3597773"/>
            <a:ext cx="109669" cy="18906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324E99A-046D-4A49-A6B3-362A8B5ED7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7836" t="57548" r="2381"/>
          <a:stretch/>
        </p:blipFill>
        <p:spPr>
          <a:xfrm>
            <a:off x="3327810" y="3821724"/>
            <a:ext cx="109669" cy="18906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4738BC6-53E4-4484-89BE-A651820F4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87339" t="60904"/>
          <a:stretch/>
        </p:blipFill>
        <p:spPr>
          <a:xfrm>
            <a:off x="2443622" y="3827429"/>
            <a:ext cx="136112" cy="1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3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2.4 Design of Experiments and Sensitivity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Design of experiments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Latin hypercube design (LHD)</a:t>
            </a:r>
          </a:p>
          <a:p>
            <a:pPr lvl="2"/>
            <a:r>
              <a:rPr lang="en-US" sz="1300" dirty="0"/>
              <a:t>No. of experiments </a:t>
            </a:r>
            <a:r>
              <a:rPr lang="en-US" sz="1300" dirty="0">
                <a:solidFill>
                  <a:srgbClr val="00B050"/>
                </a:solidFill>
              </a:rPr>
              <a:t>independent</a:t>
            </a:r>
            <a:r>
              <a:rPr lang="en-US" sz="1300" dirty="0"/>
              <a:t> of no. of design variables</a:t>
            </a:r>
          </a:p>
          <a:p>
            <a:pPr lvl="2"/>
            <a:r>
              <a:rPr lang="en-US" sz="1300" dirty="0">
                <a:solidFill>
                  <a:srgbClr val="00B050"/>
                </a:solidFill>
              </a:rPr>
              <a:t>Fewer</a:t>
            </a:r>
            <a:r>
              <a:rPr lang="en-US" sz="1300" dirty="0"/>
              <a:t> experiments required</a:t>
            </a:r>
          </a:p>
          <a:p>
            <a:pPr lvl="2"/>
            <a:r>
              <a:rPr lang="en-US" sz="1300" dirty="0"/>
              <a:t>Optimal design</a:t>
            </a:r>
          </a:p>
          <a:p>
            <a:endParaRPr lang="en-US" sz="1100" dirty="0"/>
          </a:p>
          <a:p>
            <a:r>
              <a:rPr lang="en-US" dirty="0"/>
              <a:t>Sensitivity analysis</a:t>
            </a:r>
          </a:p>
          <a:p>
            <a:pPr lvl="1"/>
            <a:r>
              <a:rPr lang="en-US" dirty="0"/>
              <a:t>Linear Regression analysis</a:t>
            </a:r>
          </a:p>
          <a:p>
            <a:pPr lvl="2"/>
            <a:r>
              <a:rPr lang="en-US" sz="1300" dirty="0"/>
              <a:t>Bivariate</a:t>
            </a:r>
          </a:p>
          <a:p>
            <a:pPr lvl="2"/>
            <a:endParaRPr lang="en-US" sz="100" dirty="0"/>
          </a:p>
          <a:p>
            <a:pPr lvl="2"/>
            <a:r>
              <a:rPr lang="en-US" sz="1300" dirty="0"/>
              <a:t>Multiple</a:t>
            </a:r>
          </a:p>
          <a:p>
            <a:pPr lvl="1"/>
            <a:endParaRPr lang="en-US" sz="500" dirty="0"/>
          </a:p>
          <a:p>
            <a:pPr lvl="1"/>
            <a:r>
              <a:rPr lang="en-US" dirty="0"/>
              <a:t>Pearson’s correlation coefficient (PCC)</a:t>
            </a:r>
          </a:p>
          <a:p>
            <a:pPr lvl="2"/>
            <a:r>
              <a:rPr lang="en-US" sz="1300" dirty="0"/>
              <a:t>PCC = +/- 1 → Strong correlation</a:t>
            </a:r>
          </a:p>
          <a:p>
            <a:pPr lvl="2"/>
            <a:r>
              <a:rPr lang="en-US" sz="1300" dirty="0"/>
              <a:t>PCC = 0 → No correlation</a:t>
            </a:r>
          </a:p>
          <a:p>
            <a:pPr lvl="1"/>
            <a:r>
              <a:rPr lang="en-US" dirty="0"/>
              <a:t>Spearman’s ranked correlation coefficient (SRCC)</a:t>
            </a:r>
          </a:p>
          <a:p>
            <a:pPr lvl="2"/>
            <a:r>
              <a:rPr lang="en-US" sz="1300" dirty="0"/>
              <a:t>SRCC = +/-1 → monotonous relation</a:t>
            </a:r>
          </a:p>
          <a:p>
            <a:pPr lvl="2"/>
            <a:r>
              <a:rPr lang="en-US" sz="1300" dirty="0"/>
              <a:t>SRCC = 0 → no relation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ED5BDF-D1FD-43E3-A83F-79BFC2992813}"/>
              </a:ext>
            </a:extLst>
          </p:cNvPr>
          <p:cNvGrpSpPr/>
          <p:nvPr/>
        </p:nvGrpSpPr>
        <p:grpSpPr>
          <a:xfrm>
            <a:off x="6261172" y="2136043"/>
            <a:ext cx="2598692" cy="1258455"/>
            <a:chOff x="6400796" y="2207489"/>
            <a:chExt cx="2598692" cy="12584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122F7F-1FD5-4898-B8F9-EBFC5C26A6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55405"/>
            <a:stretch/>
          </p:blipFill>
          <p:spPr>
            <a:xfrm>
              <a:off x="6400796" y="2207489"/>
              <a:ext cx="1256147" cy="12584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94D76D-51A7-459B-A987-39F848981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5744"/>
            <a:stretch/>
          </p:blipFill>
          <p:spPr>
            <a:xfrm>
              <a:off x="7752894" y="2207489"/>
              <a:ext cx="1246594" cy="125845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8274CF-9E1D-46FE-A762-3FC2D3D6EB28}"/>
              </a:ext>
            </a:extLst>
          </p:cNvPr>
          <p:cNvGrpSpPr/>
          <p:nvPr/>
        </p:nvGrpSpPr>
        <p:grpSpPr>
          <a:xfrm>
            <a:off x="2290922" y="1078622"/>
            <a:ext cx="4109874" cy="430887"/>
            <a:chOff x="4889614" y="1215103"/>
            <a:chExt cx="4109874" cy="43088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16AE05-032D-4119-9BDC-DF93F5A5DD6C}"/>
                </a:ext>
              </a:extLst>
            </p:cNvPr>
            <p:cNvSpPr/>
            <p:nvPr/>
          </p:nvSpPr>
          <p:spPr>
            <a:xfrm>
              <a:off x="6099581" y="1223587"/>
              <a:ext cx="1653313" cy="415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System/Model/Process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37B0DA-25D1-4E38-ABDD-B0645E3C2050}"/>
                </a:ext>
              </a:extLst>
            </p:cNvPr>
            <p:cNvSpPr txBox="1"/>
            <p:nvPr/>
          </p:nvSpPr>
          <p:spPr>
            <a:xfrm>
              <a:off x="4889614" y="1215103"/>
              <a:ext cx="76662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F497D"/>
                  </a:solidFill>
                </a:rPr>
                <a:t>Design </a:t>
              </a:r>
            </a:p>
            <a:p>
              <a:pPr algn="ctr"/>
              <a:r>
                <a:rPr lang="en-US" sz="1100" dirty="0">
                  <a:solidFill>
                    <a:srgbClr val="1F497D"/>
                  </a:solidFill>
                </a:rPr>
                <a:t>variables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78420AC-A154-4658-997D-AB00F71B6395}"/>
                </a:ext>
              </a:extLst>
            </p:cNvPr>
            <p:cNvCxnSpPr>
              <a:stCxn id="13" idx="3"/>
              <a:endCxn id="11" idx="1"/>
            </p:cNvCxnSpPr>
            <p:nvPr/>
          </p:nvCxnSpPr>
          <p:spPr>
            <a:xfrm>
              <a:off x="5656235" y="1430547"/>
              <a:ext cx="443346" cy="858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CCF870-3EBD-4536-AD24-58F06AB319DA}"/>
                </a:ext>
              </a:extLst>
            </p:cNvPr>
            <p:cNvSpPr txBox="1"/>
            <p:nvPr/>
          </p:nvSpPr>
          <p:spPr>
            <a:xfrm>
              <a:off x="8151187" y="1215103"/>
              <a:ext cx="8483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1F497D"/>
                  </a:solidFill>
                </a:rPr>
                <a:t>Response </a:t>
              </a:r>
            </a:p>
            <a:p>
              <a:pPr algn="ctr"/>
              <a:r>
                <a:rPr lang="en-US" sz="1100" dirty="0">
                  <a:solidFill>
                    <a:srgbClr val="1F497D"/>
                  </a:solidFill>
                </a:rPr>
                <a:t>variables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205C844-A06D-42DA-BCEB-D96AA0720411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>
            <a:xfrm flipV="1">
              <a:off x="7752894" y="1430547"/>
              <a:ext cx="398293" cy="858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\documentclass{article}&#10;\usepackage{amsmath}&#10;\pagestyle{empty}&#10;\begin{document}&#10;&#10;$y=m\hspace{3px}x_i + c$&#10;&#10;&#10;\end{document}" title="IguanaTex Bitmap Display">
            <a:extLst>
              <a:ext uri="{FF2B5EF4-FFF2-40B4-BE49-F238E27FC236}">
                <a16:creationId xmlns:a16="http://schemas.microsoft.com/office/drawing/2014/main" id="{033EF142-51F3-44AE-B5B1-A749487DEB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21" y="3660570"/>
            <a:ext cx="1309411" cy="185241"/>
          </a:xfrm>
          <a:prstGeom prst="rect">
            <a:avLst/>
          </a:prstGeom>
        </p:spPr>
      </p:pic>
      <p:pic>
        <p:nvPicPr>
          <p:cNvPr id="31" name="Picture 30" descr="\documentclass{article}&#10;\usepackage{amsmath}&#10;\pagestyle{empty}&#10;\begin{document}&#10;&#10;&#10;$y=m_1\hspace{3px}x_1 + m_2\hspace{3px}x_2 + m_3\hspace{3px}x_3 + ... + c$&#10;&#10;&#10;&#10;\end{document}" title="IguanaTex Bitmap Display">
            <a:extLst>
              <a:ext uri="{FF2B5EF4-FFF2-40B4-BE49-F238E27FC236}">
                <a16:creationId xmlns:a16="http://schemas.microsoft.com/office/drawing/2014/main" id="{AFAB089E-3FC3-4556-80C7-7BF7012BB2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86" y="3958196"/>
            <a:ext cx="3729337" cy="184704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E11A4078-74C8-41AF-8321-FA68F634148E}"/>
              </a:ext>
            </a:extLst>
          </p:cNvPr>
          <p:cNvGrpSpPr/>
          <p:nvPr/>
        </p:nvGrpSpPr>
        <p:grpSpPr>
          <a:xfrm>
            <a:off x="6400796" y="4210451"/>
            <a:ext cx="2602230" cy="948505"/>
            <a:chOff x="6210519" y="4267847"/>
            <a:chExt cx="2792507" cy="101786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A3EDC59-1E3F-4178-AFF0-595798B8C33C}"/>
                </a:ext>
              </a:extLst>
            </p:cNvPr>
            <p:cNvGrpSpPr/>
            <p:nvPr/>
          </p:nvGrpSpPr>
          <p:grpSpPr>
            <a:xfrm>
              <a:off x="6210519" y="4292193"/>
              <a:ext cx="2792507" cy="993514"/>
              <a:chOff x="6210519" y="4292193"/>
              <a:chExt cx="2792507" cy="99351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D9C3D6F-DCC9-457D-A868-DBEB5C00F326}"/>
                  </a:ext>
                </a:extLst>
              </p:cNvPr>
              <p:cNvGrpSpPr/>
              <p:nvPr/>
            </p:nvGrpSpPr>
            <p:grpSpPr>
              <a:xfrm>
                <a:off x="6210519" y="4292193"/>
                <a:ext cx="2792507" cy="993514"/>
                <a:chOff x="6104337" y="4383749"/>
                <a:chExt cx="2792507" cy="993514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E96063F-64D9-4C81-9100-406987375D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04337" y="4390359"/>
                  <a:ext cx="927808" cy="96998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F14A1154-7965-43F6-A85A-A272E1D50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42388" y="4383749"/>
                  <a:ext cx="924742" cy="983203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92864024-6025-4E4A-943A-995E68BDF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72102" y="4388004"/>
                  <a:ext cx="924742" cy="989259"/>
                </a:xfrm>
                <a:prstGeom prst="rect">
                  <a:avLst/>
                </a:prstGeom>
              </p:spPr>
            </p:pic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7B220D4-4965-4E73-BDCA-F8036210B513}"/>
                  </a:ext>
                </a:extLst>
              </p:cNvPr>
              <p:cNvSpPr/>
              <p:nvPr/>
            </p:nvSpPr>
            <p:spPr>
              <a:xfrm>
                <a:off x="6362700" y="4292193"/>
                <a:ext cx="259773" cy="117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5241DDE-E710-44A8-9AC4-36357DB3848C}"/>
                  </a:ext>
                </a:extLst>
              </p:cNvPr>
              <p:cNvSpPr/>
              <p:nvPr/>
            </p:nvSpPr>
            <p:spPr>
              <a:xfrm>
                <a:off x="7276286" y="4305336"/>
                <a:ext cx="259773" cy="117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F526740-F8F2-4740-A00B-C39AF584017D}"/>
                  </a:ext>
                </a:extLst>
              </p:cNvPr>
              <p:cNvSpPr/>
              <p:nvPr/>
            </p:nvSpPr>
            <p:spPr>
              <a:xfrm>
                <a:off x="8212052" y="4305336"/>
                <a:ext cx="312823" cy="117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Picture 44" descr="\documentclass{article}&#10;\usepackage{amsmath}&#10;\pagestyle{empty}&#10;\begin{document}&#10;&#10;&#10;PCC = 1&#10;&#10;\end{document}" title="IguanaTex Bitmap Display">
              <a:extLst>
                <a:ext uri="{FF2B5EF4-FFF2-40B4-BE49-F238E27FC236}">
                  <a16:creationId xmlns:a16="http://schemas.microsoft.com/office/drawing/2014/main" id="{00CE77CF-D1EF-42FA-AE85-8FCC818942E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990" y="4267847"/>
              <a:ext cx="641045" cy="117882"/>
            </a:xfrm>
            <a:prstGeom prst="rect">
              <a:avLst/>
            </a:prstGeom>
          </p:spPr>
        </p:pic>
        <p:pic>
          <p:nvPicPr>
            <p:cNvPr id="47" name="Picture 46" descr="\documentclass{article}&#10;\usepackage{amsmath}&#10;\pagestyle{empty}&#10;\begin{document}&#10;&#10;&#10;&#10;PCC = 0&#10;&#10;\end{document}" title="IguanaTex Bitmap Display">
              <a:extLst>
                <a:ext uri="{FF2B5EF4-FFF2-40B4-BE49-F238E27FC236}">
                  <a16:creationId xmlns:a16="http://schemas.microsoft.com/office/drawing/2014/main" id="{64D47F29-2002-4659-AE71-DA884249C92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629" y="4276444"/>
              <a:ext cx="630598" cy="114740"/>
            </a:xfrm>
            <a:prstGeom prst="rect">
              <a:avLst/>
            </a:prstGeom>
          </p:spPr>
        </p:pic>
        <p:pic>
          <p:nvPicPr>
            <p:cNvPr id="49" name="Picture 48" descr="\documentclass{article}&#10;\usepackage{amsmath}&#10;\pagestyle{empty}&#10;\begin{document}&#10;&#10;&#10;&#10;PCC = -1&#10;&#10;\end{document}" title="IguanaTex Bitmap Display">
              <a:extLst>
                <a:ext uri="{FF2B5EF4-FFF2-40B4-BE49-F238E27FC236}">
                  <a16:creationId xmlns:a16="http://schemas.microsoft.com/office/drawing/2014/main" id="{0BE40736-8391-4E56-B779-561F7C6E590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798" y="4278713"/>
              <a:ext cx="630598" cy="107016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AC9354-4D65-4E5E-961A-8B33256B6ED2}"/>
              </a:ext>
            </a:extLst>
          </p:cNvPr>
          <p:cNvGrpSpPr/>
          <p:nvPr/>
        </p:nvGrpSpPr>
        <p:grpSpPr>
          <a:xfrm>
            <a:off x="6725341" y="5193579"/>
            <a:ext cx="1861710" cy="897649"/>
            <a:chOff x="6725341" y="5193579"/>
            <a:chExt cx="1861710" cy="897649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F959235-124B-4A9D-B9A8-669676640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1886"/>
            <a:stretch/>
          </p:blipFill>
          <p:spPr>
            <a:xfrm>
              <a:off x="6725341" y="5210594"/>
              <a:ext cx="1861710" cy="88063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5FDC428-0C62-409A-A0D1-69A3755192D4}"/>
                </a:ext>
              </a:extLst>
            </p:cNvPr>
            <p:cNvSpPr/>
            <p:nvPr/>
          </p:nvSpPr>
          <p:spPr>
            <a:xfrm>
              <a:off x="6856933" y="5204433"/>
              <a:ext cx="242072" cy="109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D5A89D-D0D4-4686-A8F4-76F5765C3576}"/>
                </a:ext>
              </a:extLst>
            </p:cNvPr>
            <p:cNvSpPr/>
            <p:nvPr/>
          </p:nvSpPr>
          <p:spPr>
            <a:xfrm>
              <a:off x="7887126" y="5193579"/>
              <a:ext cx="242072" cy="109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56" descr="\documentclass{article}&#10;\usepackage{amsmath}&#10;\pagestyle{empty}&#10;\begin{document}&#10;&#10;&#10;SRCC = 1&#10;&#10;\end{document}" title="IguanaTex Bitmap Display">
            <a:extLst>
              <a:ext uri="{FF2B5EF4-FFF2-40B4-BE49-F238E27FC236}">
                <a16:creationId xmlns:a16="http://schemas.microsoft.com/office/drawing/2014/main" id="{E4A16C67-2964-4A80-9431-015B1B9CB11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24" y="5194882"/>
            <a:ext cx="618941" cy="99723"/>
          </a:xfrm>
          <a:prstGeom prst="rect">
            <a:avLst/>
          </a:prstGeom>
        </p:spPr>
      </p:pic>
      <p:pic>
        <p:nvPicPr>
          <p:cNvPr id="59" name="Picture 58" descr="\documentclass{article}&#10;\usepackage{amsmath}&#10;\pagestyle{empty}&#10;\begin{document}&#10;&#10;&#10;&#10;&#10;SRCC = 0&#10;&#10;\end{document}" title="IguanaTex Bitmap Display">
            <a:extLst>
              <a:ext uri="{FF2B5EF4-FFF2-40B4-BE49-F238E27FC236}">
                <a16:creationId xmlns:a16="http://schemas.microsoft.com/office/drawing/2014/main" id="{7EEE71DF-D542-4314-8FB6-268B9985CBC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05" y="5194882"/>
            <a:ext cx="624705" cy="99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25881C-C693-4735-B784-B194A849A5B3}"/>
              </a:ext>
            </a:extLst>
          </p:cNvPr>
          <p:cNvSpPr txBox="1"/>
          <p:nvPr/>
        </p:nvSpPr>
        <p:spPr>
          <a:xfrm>
            <a:off x="6541737" y="1859044"/>
            <a:ext cx="722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257451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920" y="3387240"/>
            <a:ext cx="7933320" cy="119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DejaVu Sans"/>
              </a:rPr>
              <a:t>3. Experiment Framework</a:t>
            </a:r>
            <a:endParaRPr kumimoji="0" lang="en-US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19943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0" y="273600"/>
            <a:ext cx="8428440" cy="381720"/>
          </a:xfrm>
        </p:spPr>
        <p:txBody>
          <a:bodyPr anchor="t"/>
          <a:lstStyle/>
          <a:p>
            <a:r>
              <a:rPr lang="en-US" dirty="0"/>
              <a:t>3.1 Workflow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0BC0B6-50EE-4B33-8E20-D43D8E841E34}"/>
              </a:ext>
            </a:extLst>
          </p:cNvPr>
          <p:cNvGrpSpPr/>
          <p:nvPr/>
        </p:nvGrpSpPr>
        <p:grpSpPr>
          <a:xfrm>
            <a:off x="795346" y="1174309"/>
            <a:ext cx="7552587" cy="731520"/>
            <a:chOff x="924949" y="4006516"/>
            <a:chExt cx="7552587" cy="731520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1845A509-D01C-4E15-86A6-2565C9E677F2}"/>
                </a:ext>
              </a:extLst>
            </p:cNvPr>
            <p:cNvSpPr/>
            <p:nvPr/>
          </p:nvSpPr>
          <p:spPr>
            <a:xfrm>
              <a:off x="924949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Designing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</a:t>
              </a:r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D1E50A4B-D9B8-4719-96F3-9E504D1C5FB8}"/>
                </a:ext>
              </a:extLst>
            </p:cNvPr>
            <p:cNvSpPr/>
            <p:nvPr/>
          </p:nvSpPr>
          <p:spPr>
            <a:xfrm>
              <a:off x="2954798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Running</a:t>
              </a:r>
            </a:p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experiments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2D15D291-4C70-42C0-A949-F54646DC9B96}"/>
                </a:ext>
              </a:extLst>
            </p:cNvPr>
            <p:cNvSpPr/>
            <p:nvPr/>
          </p:nvSpPr>
          <p:spPr>
            <a:xfrm>
              <a:off x="4984647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extraction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FC62DDF7-45CE-4B4D-8DEB-0CB8E14FE752}"/>
                </a:ext>
              </a:extLst>
            </p:cNvPr>
            <p:cNvSpPr/>
            <p:nvPr/>
          </p:nvSpPr>
          <p:spPr>
            <a:xfrm>
              <a:off x="7014496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analysis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1BDD65-CA60-43B8-8984-C54DE642B785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2387989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3FBA05-F0B3-4AAC-B0BE-8F00C9A0DC2A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4417838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C50DC8-CBC9-433E-84A6-0E533D8A11C1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6447687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855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0" y="273600"/>
            <a:ext cx="8428440" cy="381720"/>
          </a:xfrm>
        </p:spPr>
        <p:txBody>
          <a:bodyPr anchor="t"/>
          <a:lstStyle/>
          <a:p>
            <a:r>
              <a:rPr lang="en-US" dirty="0"/>
              <a:t>3.1 Workflow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0BC0B6-50EE-4B33-8E20-D43D8E841E34}"/>
              </a:ext>
            </a:extLst>
          </p:cNvPr>
          <p:cNvGrpSpPr/>
          <p:nvPr/>
        </p:nvGrpSpPr>
        <p:grpSpPr>
          <a:xfrm>
            <a:off x="795346" y="1174309"/>
            <a:ext cx="7552587" cy="731520"/>
            <a:chOff x="924949" y="4006516"/>
            <a:chExt cx="7552587" cy="731520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1845A509-D01C-4E15-86A6-2565C9E677F2}"/>
                </a:ext>
              </a:extLst>
            </p:cNvPr>
            <p:cNvSpPr/>
            <p:nvPr/>
          </p:nvSpPr>
          <p:spPr>
            <a:xfrm>
              <a:off x="924949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Designing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</a:t>
              </a:r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D1E50A4B-D9B8-4719-96F3-9E504D1C5FB8}"/>
                </a:ext>
              </a:extLst>
            </p:cNvPr>
            <p:cNvSpPr/>
            <p:nvPr/>
          </p:nvSpPr>
          <p:spPr>
            <a:xfrm>
              <a:off x="2954798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Running</a:t>
              </a:r>
            </a:p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experiments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2D15D291-4C70-42C0-A949-F54646DC9B96}"/>
                </a:ext>
              </a:extLst>
            </p:cNvPr>
            <p:cNvSpPr/>
            <p:nvPr/>
          </p:nvSpPr>
          <p:spPr>
            <a:xfrm>
              <a:off x="4984647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extraction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FC62DDF7-45CE-4B4D-8DEB-0CB8E14FE752}"/>
                </a:ext>
              </a:extLst>
            </p:cNvPr>
            <p:cNvSpPr/>
            <p:nvPr/>
          </p:nvSpPr>
          <p:spPr>
            <a:xfrm>
              <a:off x="7014496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analysis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1BDD65-CA60-43B8-8984-C54DE642B785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2387989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3FBA05-F0B3-4AAC-B0BE-8F00C9A0DC2A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4417838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C50DC8-CBC9-433E-84A6-0E533D8A11C1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6447687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313513-9E5C-427E-84FC-A93BFAFC40AB}"/>
              </a:ext>
            </a:extLst>
          </p:cNvPr>
          <p:cNvGrpSpPr/>
          <p:nvPr/>
        </p:nvGrpSpPr>
        <p:grpSpPr>
          <a:xfrm>
            <a:off x="724623" y="2925333"/>
            <a:ext cx="7694754" cy="1540042"/>
            <a:chOff x="438594" y="2925333"/>
            <a:chExt cx="7694754" cy="15400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DEE6B5B-AFBA-4A3B-ADE4-1D3A74EE86CA}"/>
                </a:ext>
              </a:extLst>
            </p:cNvPr>
            <p:cNvGrpSpPr/>
            <p:nvPr/>
          </p:nvGrpSpPr>
          <p:grpSpPr>
            <a:xfrm>
              <a:off x="438594" y="2925333"/>
              <a:ext cx="7694754" cy="1540042"/>
              <a:chOff x="563722" y="2752078"/>
              <a:chExt cx="7694754" cy="154004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B61657-7B2A-4922-818F-EFC76C7A6E64}"/>
                  </a:ext>
                </a:extLst>
              </p:cNvPr>
              <p:cNvSpPr/>
              <p:nvPr/>
            </p:nvSpPr>
            <p:spPr>
              <a:xfrm>
                <a:off x="563722" y="2752078"/>
                <a:ext cx="7694754" cy="1540042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Alternate Process 33">
                <a:extLst>
                  <a:ext uri="{FF2B5EF4-FFF2-40B4-BE49-F238E27FC236}">
                    <a16:creationId xmlns:a16="http://schemas.microsoft.com/office/drawing/2014/main" id="{4D73C6D2-6DC8-4D90-AF2C-635D0E00E30D}"/>
                  </a:ext>
                </a:extLst>
              </p:cNvPr>
              <p:cNvSpPr/>
              <p:nvPr/>
            </p:nvSpPr>
            <p:spPr>
              <a:xfrm>
                <a:off x="818991" y="3156337"/>
                <a:ext cx="1463040" cy="731520"/>
              </a:xfrm>
              <a:prstGeom prst="flowChartAlternateProcess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Define</a:t>
                </a:r>
              </a:p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objective</a:t>
                </a:r>
              </a:p>
            </p:txBody>
          </p:sp>
          <p:sp>
            <p:nvSpPr>
              <p:cNvPr id="35" name="Flowchart: Alternate Process 34">
                <a:extLst>
                  <a:ext uri="{FF2B5EF4-FFF2-40B4-BE49-F238E27FC236}">
                    <a16:creationId xmlns:a16="http://schemas.microsoft.com/office/drawing/2014/main" id="{AAB4B855-9C3A-4658-A484-0F873E125BEF}"/>
                  </a:ext>
                </a:extLst>
              </p:cNvPr>
              <p:cNvSpPr/>
              <p:nvPr/>
            </p:nvSpPr>
            <p:spPr>
              <a:xfrm>
                <a:off x="2746490" y="3165213"/>
                <a:ext cx="1463040" cy="731520"/>
              </a:xfrm>
              <a:prstGeom prst="flowChartAlternateProcess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Identifying input variables</a:t>
                </a:r>
              </a:p>
            </p:txBody>
          </p:sp>
          <p:sp>
            <p:nvSpPr>
              <p:cNvPr id="36" name="Flowchart: Alternate Process 35">
                <a:extLst>
                  <a:ext uri="{FF2B5EF4-FFF2-40B4-BE49-F238E27FC236}">
                    <a16:creationId xmlns:a16="http://schemas.microsoft.com/office/drawing/2014/main" id="{F38C832B-ED0D-4CFF-92A2-4344D3853CF0}"/>
                  </a:ext>
                </a:extLst>
              </p:cNvPr>
              <p:cNvSpPr/>
              <p:nvPr/>
            </p:nvSpPr>
            <p:spPr>
              <a:xfrm>
                <a:off x="4673989" y="3165213"/>
                <a:ext cx="1463040" cy="731520"/>
              </a:xfrm>
              <a:prstGeom prst="flowChartAlternateProcess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Building design matrix using LHD</a:t>
                </a:r>
              </a:p>
            </p:txBody>
          </p:sp>
          <p:sp>
            <p:nvSpPr>
              <p:cNvPr id="37" name="Flowchart: Alternate Process 36">
                <a:extLst>
                  <a:ext uri="{FF2B5EF4-FFF2-40B4-BE49-F238E27FC236}">
                    <a16:creationId xmlns:a16="http://schemas.microsoft.com/office/drawing/2014/main" id="{0C25B9CB-AE37-47E1-B36D-F88814593FCD}"/>
                  </a:ext>
                </a:extLst>
              </p:cNvPr>
              <p:cNvSpPr/>
              <p:nvPr/>
            </p:nvSpPr>
            <p:spPr>
              <a:xfrm>
                <a:off x="6594229" y="3165213"/>
                <a:ext cx="1463040" cy="731520"/>
              </a:xfrm>
              <a:prstGeom prst="flowChartAlternateProcess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Creating LS-Dyna</a:t>
                </a:r>
              </a:p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material and geometry cards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9132B0-2E7A-42DC-9156-CAF46FB1FEFA}"/>
                </a:ext>
              </a:extLst>
            </p:cNvPr>
            <p:cNvCxnSpPr/>
            <p:nvPr/>
          </p:nvCxnSpPr>
          <p:spPr>
            <a:xfrm>
              <a:off x="2156903" y="3704228"/>
              <a:ext cx="457200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58F561-E019-4BD6-8861-DA2B9E4294D2}"/>
                </a:ext>
              </a:extLst>
            </p:cNvPr>
            <p:cNvCxnSpPr/>
            <p:nvPr/>
          </p:nvCxnSpPr>
          <p:spPr>
            <a:xfrm>
              <a:off x="4084402" y="3704228"/>
              <a:ext cx="457200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C6A958-D100-4349-B646-9383319A0B62}"/>
                </a:ext>
              </a:extLst>
            </p:cNvPr>
            <p:cNvCxnSpPr/>
            <p:nvPr/>
          </p:nvCxnSpPr>
          <p:spPr>
            <a:xfrm>
              <a:off x="6011901" y="3704228"/>
              <a:ext cx="457200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17D68E7-956A-4F9A-93AA-E42775275FE4}"/>
              </a:ext>
            </a:extLst>
          </p:cNvPr>
          <p:cNvGrpSpPr/>
          <p:nvPr/>
        </p:nvGrpSpPr>
        <p:grpSpPr>
          <a:xfrm>
            <a:off x="7220065" y="5071182"/>
            <a:ext cx="1820887" cy="1013143"/>
            <a:chOff x="855578" y="5015608"/>
            <a:chExt cx="1820887" cy="1013143"/>
          </a:xfrm>
        </p:grpSpPr>
        <p:pic>
          <p:nvPicPr>
            <p:cNvPr id="49" name="Picture 14" descr="Ansys LS-DYNA Reviews 2021: Details, Pricing, &amp; Features | G2">
              <a:extLst>
                <a:ext uri="{FF2B5EF4-FFF2-40B4-BE49-F238E27FC236}">
                  <a16:creationId xmlns:a16="http://schemas.microsoft.com/office/drawing/2014/main" id="{0518A83B-24DC-498A-8E6D-5FFD27C5B0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39" t="33783" r="15361" b="24215"/>
            <a:stretch/>
          </p:blipFill>
          <p:spPr bwMode="auto">
            <a:xfrm>
              <a:off x="855578" y="5128597"/>
              <a:ext cx="1521620" cy="90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778702-2F25-472F-9D08-0C669C24AAEA}"/>
                </a:ext>
              </a:extLst>
            </p:cNvPr>
            <p:cNvSpPr txBox="1"/>
            <p:nvPr/>
          </p:nvSpPr>
          <p:spPr>
            <a:xfrm>
              <a:off x="2219265" y="5015608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[18]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A56C59-E9E2-4FD0-8E89-011972F0DBDD}"/>
              </a:ext>
            </a:extLst>
          </p:cNvPr>
          <p:cNvCxnSpPr>
            <a:cxnSpLocks/>
          </p:cNvCxnSpPr>
          <p:nvPr/>
        </p:nvCxnSpPr>
        <p:spPr>
          <a:xfrm flipV="1">
            <a:off x="1537778" y="1905829"/>
            <a:ext cx="0" cy="1019504"/>
          </a:xfrm>
          <a:prstGeom prst="straightConnector1">
            <a:avLst/>
          </a:prstGeom>
          <a:ln w="57150">
            <a:solidFill>
              <a:srgbClr val="03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38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0" y="273600"/>
            <a:ext cx="8428440" cy="381720"/>
          </a:xfrm>
        </p:spPr>
        <p:txBody>
          <a:bodyPr anchor="t"/>
          <a:lstStyle/>
          <a:p>
            <a:r>
              <a:rPr lang="en-US" dirty="0"/>
              <a:t>3.1 Workflow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0BC0B6-50EE-4B33-8E20-D43D8E841E34}"/>
              </a:ext>
            </a:extLst>
          </p:cNvPr>
          <p:cNvGrpSpPr/>
          <p:nvPr/>
        </p:nvGrpSpPr>
        <p:grpSpPr>
          <a:xfrm>
            <a:off x="795346" y="1174309"/>
            <a:ext cx="7552587" cy="731520"/>
            <a:chOff x="924949" y="4006516"/>
            <a:chExt cx="7552587" cy="731520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1845A509-D01C-4E15-86A6-2565C9E677F2}"/>
                </a:ext>
              </a:extLst>
            </p:cNvPr>
            <p:cNvSpPr/>
            <p:nvPr/>
          </p:nvSpPr>
          <p:spPr>
            <a:xfrm>
              <a:off x="924949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Designing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</a:t>
              </a:r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D1E50A4B-D9B8-4719-96F3-9E504D1C5FB8}"/>
                </a:ext>
              </a:extLst>
            </p:cNvPr>
            <p:cNvSpPr/>
            <p:nvPr/>
          </p:nvSpPr>
          <p:spPr>
            <a:xfrm>
              <a:off x="2954798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Running</a:t>
              </a:r>
            </a:p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experiments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2D15D291-4C70-42C0-A949-F54646DC9B96}"/>
                </a:ext>
              </a:extLst>
            </p:cNvPr>
            <p:cNvSpPr/>
            <p:nvPr/>
          </p:nvSpPr>
          <p:spPr>
            <a:xfrm>
              <a:off x="4984647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extraction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FC62DDF7-45CE-4B4D-8DEB-0CB8E14FE752}"/>
                </a:ext>
              </a:extLst>
            </p:cNvPr>
            <p:cNvSpPr/>
            <p:nvPr/>
          </p:nvSpPr>
          <p:spPr>
            <a:xfrm>
              <a:off x="7014496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analysis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1BDD65-CA60-43B8-8984-C54DE642B785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2387989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3FBA05-F0B3-4AAC-B0BE-8F00C9A0DC2A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4417838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C50DC8-CBC9-433E-84A6-0E533D8A11C1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6447687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313513-9E5C-427E-84FC-A93BFAFC40AB}"/>
              </a:ext>
            </a:extLst>
          </p:cNvPr>
          <p:cNvGrpSpPr/>
          <p:nvPr/>
        </p:nvGrpSpPr>
        <p:grpSpPr>
          <a:xfrm>
            <a:off x="2151146" y="2925333"/>
            <a:ext cx="4841709" cy="1540042"/>
            <a:chOff x="1476374" y="2925333"/>
            <a:chExt cx="4841709" cy="15400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DEE6B5B-AFBA-4A3B-ADE4-1D3A74EE86CA}"/>
                </a:ext>
              </a:extLst>
            </p:cNvPr>
            <p:cNvGrpSpPr/>
            <p:nvPr/>
          </p:nvGrpSpPr>
          <p:grpSpPr>
            <a:xfrm>
              <a:off x="1476374" y="2925333"/>
              <a:ext cx="4841709" cy="1540042"/>
              <a:chOff x="1601502" y="2752078"/>
              <a:chExt cx="4841709" cy="154004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B61657-7B2A-4922-818F-EFC76C7A6E64}"/>
                  </a:ext>
                </a:extLst>
              </p:cNvPr>
              <p:cNvSpPr/>
              <p:nvPr/>
            </p:nvSpPr>
            <p:spPr>
              <a:xfrm>
                <a:off x="1601502" y="2752078"/>
                <a:ext cx="4841709" cy="1540042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Alternate Process 33">
                <a:extLst>
                  <a:ext uri="{FF2B5EF4-FFF2-40B4-BE49-F238E27FC236}">
                    <a16:creationId xmlns:a16="http://schemas.microsoft.com/office/drawing/2014/main" id="{4D73C6D2-6DC8-4D90-AF2C-635D0E00E30D}"/>
                  </a:ext>
                </a:extLst>
              </p:cNvPr>
              <p:cNvSpPr/>
              <p:nvPr/>
            </p:nvSpPr>
            <p:spPr>
              <a:xfrm>
                <a:off x="1773757" y="3108961"/>
                <a:ext cx="2011680" cy="731520"/>
              </a:xfrm>
              <a:prstGeom prst="flowChartAlternateProcess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Create </a:t>
                </a:r>
                <a:r>
                  <a:rPr lang="en-US" sz="1100" i="1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sbatch</a:t>
                </a:r>
                <a:r>
                  <a:rPr lang="en-US" sz="11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files for submitting jobs on HPC</a:t>
                </a:r>
              </a:p>
            </p:txBody>
          </p:sp>
          <p:sp>
            <p:nvSpPr>
              <p:cNvPr id="35" name="Flowchart: Alternate Process 34">
                <a:extLst>
                  <a:ext uri="{FF2B5EF4-FFF2-40B4-BE49-F238E27FC236}">
                    <a16:creationId xmlns:a16="http://schemas.microsoft.com/office/drawing/2014/main" id="{AAB4B855-9C3A-4658-A484-0F873E125BEF}"/>
                  </a:ext>
                </a:extLst>
              </p:cNvPr>
              <p:cNvSpPr/>
              <p:nvPr/>
            </p:nvSpPr>
            <p:spPr>
              <a:xfrm>
                <a:off x="4254366" y="3108961"/>
                <a:ext cx="2011680" cy="731520"/>
              </a:xfrm>
              <a:prstGeom prst="flowChartAlternateProcess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Run computer experiments using </a:t>
                </a:r>
              </a:p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LS-Dyna analysis software 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9132B0-2E7A-42DC-9156-CAF46FB1FEFA}"/>
                </a:ext>
              </a:extLst>
            </p:cNvPr>
            <p:cNvCxnSpPr/>
            <p:nvPr/>
          </p:nvCxnSpPr>
          <p:spPr>
            <a:xfrm>
              <a:off x="3660309" y="3647976"/>
              <a:ext cx="457200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A56C59-E9E2-4FD0-8E89-011972F0DBDD}"/>
              </a:ext>
            </a:extLst>
          </p:cNvPr>
          <p:cNvCxnSpPr>
            <a:cxnSpLocks/>
          </p:cNvCxnSpPr>
          <p:nvPr/>
        </p:nvCxnSpPr>
        <p:spPr>
          <a:xfrm flipV="1">
            <a:off x="3576128" y="1905829"/>
            <a:ext cx="0" cy="1019504"/>
          </a:xfrm>
          <a:prstGeom prst="straightConnector1">
            <a:avLst/>
          </a:prstGeom>
          <a:ln w="57150">
            <a:solidFill>
              <a:srgbClr val="03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FCA087-CD67-4F07-B1BB-64BFB67E5C17}"/>
              </a:ext>
            </a:extLst>
          </p:cNvPr>
          <p:cNvGrpSpPr/>
          <p:nvPr/>
        </p:nvGrpSpPr>
        <p:grpSpPr>
          <a:xfrm>
            <a:off x="7220065" y="5071182"/>
            <a:ext cx="1820887" cy="1013143"/>
            <a:chOff x="855578" y="5015608"/>
            <a:chExt cx="1820887" cy="1013143"/>
          </a:xfrm>
        </p:grpSpPr>
        <p:pic>
          <p:nvPicPr>
            <p:cNvPr id="39" name="Picture 14" descr="Ansys LS-DYNA Reviews 2021: Details, Pricing, &amp; Features | G2">
              <a:extLst>
                <a:ext uri="{FF2B5EF4-FFF2-40B4-BE49-F238E27FC236}">
                  <a16:creationId xmlns:a16="http://schemas.microsoft.com/office/drawing/2014/main" id="{BEBE9412-E72C-4F65-8751-ACDD3321E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39" t="33783" r="15361" b="24215"/>
            <a:stretch/>
          </p:blipFill>
          <p:spPr bwMode="auto">
            <a:xfrm>
              <a:off x="855578" y="5128597"/>
              <a:ext cx="1521620" cy="90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734744-3D46-458B-B520-8C8090DFCF3A}"/>
                </a:ext>
              </a:extLst>
            </p:cNvPr>
            <p:cNvSpPr txBox="1"/>
            <p:nvPr/>
          </p:nvSpPr>
          <p:spPr>
            <a:xfrm>
              <a:off x="2219265" y="5015608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[18]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7519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0" y="273600"/>
            <a:ext cx="8428440" cy="381720"/>
          </a:xfrm>
        </p:spPr>
        <p:txBody>
          <a:bodyPr anchor="t"/>
          <a:lstStyle/>
          <a:p>
            <a:r>
              <a:rPr lang="en-US" dirty="0"/>
              <a:t>3.1 Workflow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0BC0B6-50EE-4B33-8E20-D43D8E841E34}"/>
              </a:ext>
            </a:extLst>
          </p:cNvPr>
          <p:cNvGrpSpPr/>
          <p:nvPr/>
        </p:nvGrpSpPr>
        <p:grpSpPr>
          <a:xfrm>
            <a:off x="795346" y="1174309"/>
            <a:ext cx="7552587" cy="731520"/>
            <a:chOff x="924949" y="4006516"/>
            <a:chExt cx="7552587" cy="731520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1845A509-D01C-4E15-86A6-2565C9E677F2}"/>
                </a:ext>
              </a:extLst>
            </p:cNvPr>
            <p:cNvSpPr/>
            <p:nvPr/>
          </p:nvSpPr>
          <p:spPr>
            <a:xfrm>
              <a:off x="924949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Designing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</a:t>
              </a:r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D1E50A4B-D9B8-4719-96F3-9E504D1C5FB8}"/>
                </a:ext>
              </a:extLst>
            </p:cNvPr>
            <p:cNvSpPr/>
            <p:nvPr/>
          </p:nvSpPr>
          <p:spPr>
            <a:xfrm>
              <a:off x="2954798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Running</a:t>
              </a:r>
            </a:p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experiments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2D15D291-4C70-42C0-A949-F54646DC9B96}"/>
                </a:ext>
              </a:extLst>
            </p:cNvPr>
            <p:cNvSpPr/>
            <p:nvPr/>
          </p:nvSpPr>
          <p:spPr>
            <a:xfrm>
              <a:off x="4984647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extraction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FC62DDF7-45CE-4B4D-8DEB-0CB8E14FE752}"/>
                </a:ext>
              </a:extLst>
            </p:cNvPr>
            <p:cNvSpPr/>
            <p:nvPr/>
          </p:nvSpPr>
          <p:spPr>
            <a:xfrm>
              <a:off x="7014496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analysis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1BDD65-CA60-43B8-8984-C54DE642B785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2387989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3FBA05-F0B3-4AAC-B0BE-8F00C9A0DC2A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4417838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C50DC8-CBC9-433E-84A6-0E533D8A11C1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6447687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313513-9E5C-427E-84FC-A93BFAFC40AB}"/>
              </a:ext>
            </a:extLst>
          </p:cNvPr>
          <p:cNvGrpSpPr/>
          <p:nvPr/>
        </p:nvGrpSpPr>
        <p:grpSpPr>
          <a:xfrm>
            <a:off x="1540042" y="2944583"/>
            <a:ext cx="6063916" cy="1540042"/>
            <a:chOff x="1366788" y="2944583"/>
            <a:chExt cx="6063916" cy="15400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DEE6B5B-AFBA-4A3B-ADE4-1D3A74EE86CA}"/>
                </a:ext>
              </a:extLst>
            </p:cNvPr>
            <p:cNvGrpSpPr/>
            <p:nvPr/>
          </p:nvGrpSpPr>
          <p:grpSpPr>
            <a:xfrm>
              <a:off x="1366788" y="2944583"/>
              <a:ext cx="6063916" cy="1540042"/>
              <a:chOff x="1491916" y="2771328"/>
              <a:chExt cx="6063916" cy="154004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B61657-7B2A-4922-818F-EFC76C7A6E64}"/>
                  </a:ext>
                </a:extLst>
              </p:cNvPr>
              <p:cNvSpPr/>
              <p:nvPr/>
            </p:nvSpPr>
            <p:spPr>
              <a:xfrm>
                <a:off x="1491916" y="2771328"/>
                <a:ext cx="6063916" cy="1540042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Alternate Process 33">
                <a:extLst>
                  <a:ext uri="{FF2B5EF4-FFF2-40B4-BE49-F238E27FC236}">
                    <a16:creationId xmlns:a16="http://schemas.microsoft.com/office/drawing/2014/main" id="{4D73C6D2-6DC8-4D90-AF2C-635D0E00E30D}"/>
                  </a:ext>
                </a:extLst>
              </p:cNvPr>
              <p:cNvSpPr/>
              <p:nvPr/>
            </p:nvSpPr>
            <p:spPr>
              <a:xfrm>
                <a:off x="1696029" y="3174089"/>
                <a:ext cx="1554480" cy="731520"/>
              </a:xfrm>
              <a:prstGeom prst="flowChartAlternateProcess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Identifying output variables</a:t>
                </a:r>
              </a:p>
            </p:txBody>
          </p:sp>
          <p:sp>
            <p:nvSpPr>
              <p:cNvPr id="35" name="Flowchart: Alternate Process 34">
                <a:extLst>
                  <a:ext uri="{FF2B5EF4-FFF2-40B4-BE49-F238E27FC236}">
                    <a16:creationId xmlns:a16="http://schemas.microsoft.com/office/drawing/2014/main" id="{AAB4B855-9C3A-4658-A484-0F873E125BEF}"/>
                  </a:ext>
                </a:extLst>
              </p:cNvPr>
              <p:cNvSpPr/>
              <p:nvPr/>
            </p:nvSpPr>
            <p:spPr>
              <a:xfrm>
                <a:off x="3728267" y="3174089"/>
                <a:ext cx="1554480" cy="731520"/>
              </a:xfrm>
              <a:prstGeom prst="flowChartAlternateProcess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 extraction  from results using LS-</a:t>
                </a:r>
                <a:r>
                  <a:rPr lang="en-US" sz="1100" dirty="0" err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Prepost</a:t>
                </a:r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macros</a:t>
                </a:r>
              </a:p>
            </p:txBody>
          </p:sp>
          <p:sp>
            <p:nvSpPr>
              <p:cNvPr id="36" name="Flowchart: Alternate Process 35">
                <a:extLst>
                  <a:ext uri="{FF2B5EF4-FFF2-40B4-BE49-F238E27FC236}">
                    <a16:creationId xmlns:a16="http://schemas.microsoft.com/office/drawing/2014/main" id="{F38C832B-ED0D-4CFF-92A2-4344D3853CF0}"/>
                  </a:ext>
                </a:extLst>
              </p:cNvPr>
              <p:cNvSpPr/>
              <p:nvPr/>
            </p:nvSpPr>
            <p:spPr>
              <a:xfrm>
                <a:off x="5742554" y="3174089"/>
                <a:ext cx="1554480" cy="731520"/>
              </a:xfrm>
              <a:prstGeom prst="flowChartAlternateProcess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 cleaning</a:t>
                </a:r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C9132B0-2E7A-42DC-9156-CAF46FB1FEFA}"/>
                </a:ext>
              </a:extLst>
            </p:cNvPr>
            <p:cNvCxnSpPr/>
            <p:nvPr/>
          </p:nvCxnSpPr>
          <p:spPr>
            <a:xfrm>
              <a:off x="3136309" y="3693855"/>
              <a:ext cx="457200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58F561-E019-4BD6-8861-DA2B9E4294D2}"/>
                </a:ext>
              </a:extLst>
            </p:cNvPr>
            <p:cNvCxnSpPr/>
            <p:nvPr/>
          </p:nvCxnSpPr>
          <p:spPr>
            <a:xfrm>
              <a:off x="5157619" y="3704228"/>
              <a:ext cx="457200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17D68E7-956A-4F9A-93AA-E42775275FE4}"/>
              </a:ext>
            </a:extLst>
          </p:cNvPr>
          <p:cNvGrpSpPr/>
          <p:nvPr/>
        </p:nvGrpSpPr>
        <p:grpSpPr>
          <a:xfrm>
            <a:off x="5359645" y="4988984"/>
            <a:ext cx="1603877" cy="900154"/>
            <a:chOff x="855578" y="5128597"/>
            <a:chExt cx="1603877" cy="900154"/>
          </a:xfrm>
        </p:grpSpPr>
        <p:pic>
          <p:nvPicPr>
            <p:cNvPr id="49" name="Picture 14" descr="Ansys LS-DYNA Reviews 2021: Details, Pricing, &amp; Features | G2">
              <a:extLst>
                <a:ext uri="{FF2B5EF4-FFF2-40B4-BE49-F238E27FC236}">
                  <a16:creationId xmlns:a16="http://schemas.microsoft.com/office/drawing/2014/main" id="{0518A83B-24DC-498A-8E6D-5FFD27C5B0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39" t="33783" r="15361" b="24215"/>
            <a:stretch/>
          </p:blipFill>
          <p:spPr bwMode="auto">
            <a:xfrm>
              <a:off x="855578" y="5128597"/>
              <a:ext cx="1521620" cy="900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778702-2F25-472F-9D08-0C669C24AAEA}"/>
                </a:ext>
              </a:extLst>
            </p:cNvPr>
            <p:cNvSpPr txBox="1"/>
            <p:nvPr/>
          </p:nvSpPr>
          <p:spPr>
            <a:xfrm>
              <a:off x="2002255" y="5663586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[18]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A56C59-E9E2-4FD0-8E89-011972F0DBDD}"/>
              </a:ext>
            </a:extLst>
          </p:cNvPr>
          <p:cNvCxnSpPr>
            <a:cxnSpLocks/>
          </p:cNvCxnSpPr>
          <p:nvPr/>
        </p:nvCxnSpPr>
        <p:spPr>
          <a:xfrm flipV="1">
            <a:off x="5590014" y="1905829"/>
            <a:ext cx="0" cy="1019504"/>
          </a:xfrm>
          <a:prstGeom prst="straightConnector1">
            <a:avLst/>
          </a:prstGeom>
          <a:ln w="57150">
            <a:solidFill>
              <a:srgbClr val="03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99FA924-ADCF-418C-8F51-DA98F32932E2}"/>
              </a:ext>
            </a:extLst>
          </p:cNvPr>
          <p:cNvGrpSpPr/>
          <p:nvPr/>
        </p:nvGrpSpPr>
        <p:grpSpPr>
          <a:xfrm>
            <a:off x="7163466" y="4654762"/>
            <a:ext cx="1324056" cy="715570"/>
            <a:chOff x="5415557" y="5214457"/>
            <a:chExt cx="1324056" cy="715570"/>
          </a:xfrm>
        </p:grpSpPr>
        <p:pic>
          <p:nvPicPr>
            <p:cNvPr id="38" name="Picture 6">
              <a:extLst>
                <a:ext uri="{FF2B5EF4-FFF2-40B4-BE49-F238E27FC236}">
                  <a16:creationId xmlns:a16="http://schemas.microsoft.com/office/drawing/2014/main" id="{1CC86926-89D5-4A38-94C1-9F3427347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557" y="5214457"/>
              <a:ext cx="1272624" cy="502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A7A870-C4D8-4230-BF69-013E46D8AFEC}"/>
                </a:ext>
              </a:extLst>
            </p:cNvPr>
            <p:cNvSpPr txBox="1"/>
            <p:nvPr/>
          </p:nvSpPr>
          <p:spPr>
            <a:xfrm>
              <a:off x="6282413" y="5668417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[19]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8E3BD4-7840-4299-8B9D-74E17021A481}"/>
              </a:ext>
            </a:extLst>
          </p:cNvPr>
          <p:cNvGrpSpPr/>
          <p:nvPr/>
        </p:nvGrpSpPr>
        <p:grpSpPr>
          <a:xfrm>
            <a:off x="7212663" y="5359732"/>
            <a:ext cx="1573197" cy="647917"/>
            <a:chOff x="7231936" y="5118450"/>
            <a:chExt cx="1573197" cy="647917"/>
          </a:xfrm>
        </p:grpSpPr>
        <p:pic>
          <p:nvPicPr>
            <p:cNvPr id="39" name="Picture 10" descr="pandas (software) - Wikipedia">
              <a:extLst>
                <a:ext uri="{FF2B5EF4-FFF2-40B4-BE49-F238E27FC236}">
                  <a16:creationId xmlns:a16="http://schemas.microsoft.com/office/drawing/2014/main" id="{DBD9CF72-9240-4C79-B790-322104A368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936" y="5118450"/>
              <a:ext cx="1524000" cy="61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FB053A-A450-4112-9BE2-D819E1BA2252}"/>
                </a:ext>
              </a:extLst>
            </p:cNvPr>
            <p:cNvSpPr txBox="1"/>
            <p:nvPr/>
          </p:nvSpPr>
          <p:spPr>
            <a:xfrm>
              <a:off x="8347933" y="5504757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[20]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78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395280" y="342000"/>
            <a:ext cx="8361360" cy="36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Contents</a:t>
            </a:r>
            <a:endParaRPr lang="en-US" sz="2400" b="0" strike="noStrike" spc="-1" dirty="0">
              <a:latin typeface="Open Sans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385920" y="815340"/>
            <a:ext cx="5706536" cy="52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343080" indent="-34092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StarSymbol"/>
              <a:buAutoNum type="arabicPeriod"/>
            </a:pPr>
            <a:r>
              <a:rPr lang="en-US" sz="1600" b="0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Motivation</a:t>
            </a:r>
            <a:endParaRPr lang="en-US" sz="1600" b="0" strike="noStrike" spc="-1" dirty="0">
              <a:latin typeface="Open Sans"/>
            </a:endParaRPr>
          </a:p>
          <a:p>
            <a:pPr marL="343080" indent="-34092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StarSymbol"/>
              <a:buAutoNum type="arabicPeriod"/>
            </a:pPr>
            <a:r>
              <a:rPr lang="en-US" sz="1600" spc="-1" dirty="0">
                <a:solidFill>
                  <a:srgbClr val="00305E"/>
                </a:solidFill>
                <a:latin typeface="Open Sans"/>
                <a:ea typeface="DejaVu Sans"/>
              </a:rPr>
              <a:t>Basics</a:t>
            </a:r>
          </a:p>
          <a:p>
            <a:pPr marL="800280" lvl="1" indent="-340920">
              <a:spcBef>
                <a:spcPts val="1199"/>
              </a:spcBef>
              <a:buClr>
                <a:srgbClr val="00305E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Material model</a:t>
            </a:r>
          </a:p>
          <a:p>
            <a:pPr marL="800280" lvl="1" indent="-340920">
              <a:spcBef>
                <a:spcPts val="1199"/>
              </a:spcBef>
              <a:buClr>
                <a:srgbClr val="00305E"/>
              </a:buClr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305E"/>
                </a:solidFill>
                <a:latin typeface="Open Sans"/>
                <a:ea typeface="DejaVu Sans"/>
              </a:rPr>
              <a:t>Design of experiments and Sensitivity analysis</a:t>
            </a:r>
            <a:endParaRPr lang="en-US" sz="1600" b="0" strike="noStrike" spc="-1" dirty="0">
              <a:solidFill>
                <a:srgbClr val="00305E"/>
              </a:solidFill>
              <a:latin typeface="Open Sans"/>
              <a:ea typeface="DejaVu Sans"/>
            </a:endParaRPr>
          </a:p>
          <a:p>
            <a:pPr marL="343080" indent="-34092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StarSymbol"/>
              <a:buAutoNum type="arabicPeriod"/>
            </a:pPr>
            <a:r>
              <a:rPr lang="en-US" sz="1600" b="0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Numerical Experiments</a:t>
            </a:r>
            <a:endParaRPr lang="en-US" sz="1600" b="0" strike="noStrike" spc="-1" dirty="0">
              <a:latin typeface="Open Sans"/>
            </a:endParaRPr>
          </a:p>
          <a:p>
            <a:pPr marL="827550" lvl="1" indent="-28575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Framework</a:t>
            </a:r>
            <a:endParaRPr lang="en-US" sz="1600" b="0" strike="noStrike" spc="-1" dirty="0">
              <a:latin typeface="Open Sans"/>
            </a:endParaRPr>
          </a:p>
          <a:p>
            <a:pPr marL="827550" lvl="1" indent="-285750">
              <a:spcBef>
                <a:spcPts val="113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03305D"/>
                </a:solidFill>
                <a:latin typeface="Open Sans"/>
              </a:rPr>
              <a:t>Results</a:t>
            </a:r>
          </a:p>
          <a:p>
            <a:pPr marL="343080" indent="-340920">
              <a:lnSpc>
                <a:spcPct val="100000"/>
              </a:lnSpc>
              <a:spcBef>
                <a:spcPts val="1199"/>
              </a:spcBef>
              <a:buClr>
                <a:srgbClr val="00305E"/>
              </a:buClr>
              <a:buFont typeface="StarSymbol"/>
              <a:buAutoNum type="arabicPeriod"/>
            </a:pPr>
            <a:r>
              <a:rPr lang="en-US" sz="1600" b="0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Conclusion</a:t>
            </a:r>
            <a:endParaRPr lang="en-US" sz="1600" b="0" strike="noStrike" spc="-1" dirty="0">
              <a:latin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lang="en-US" sz="1600" b="0" strike="noStrike" spc="-1" dirty="0"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0" y="273600"/>
            <a:ext cx="8428440" cy="381720"/>
          </a:xfrm>
        </p:spPr>
        <p:txBody>
          <a:bodyPr anchor="t"/>
          <a:lstStyle/>
          <a:p>
            <a:r>
              <a:rPr lang="en-US" dirty="0"/>
              <a:t>3.1 Workflow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0BC0B6-50EE-4B33-8E20-D43D8E841E34}"/>
              </a:ext>
            </a:extLst>
          </p:cNvPr>
          <p:cNvGrpSpPr/>
          <p:nvPr/>
        </p:nvGrpSpPr>
        <p:grpSpPr>
          <a:xfrm>
            <a:off x="795346" y="1174309"/>
            <a:ext cx="7552587" cy="731520"/>
            <a:chOff x="924949" y="4006516"/>
            <a:chExt cx="7552587" cy="731520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1845A509-D01C-4E15-86A6-2565C9E677F2}"/>
                </a:ext>
              </a:extLst>
            </p:cNvPr>
            <p:cNvSpPr/>
            <p:nvPr/>
          </p:nvSpPr>
          <p:spPr>
            <a:xfrm>
              <a:off x="924949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Designing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</a:t>
              </a:r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D1E50A4B-D9B8-4719-96F3-9E504D1C5FB8}"/>
                </a:ext>
              </a:extLst>
            </p:cNvPr>
            <p:cNvSpPr/>
            <p:nvPr/>
          </p:nvSpPr>
          <p:spPr>
            <a:xfrm>
              <a:off x="2954798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Running</a:t>
              </a:r>
            </a:p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experiments</a:t>
              </a:r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2D15D291-4C70-42C0-A949-F54646DC9B96}"/>
                </a:ext>
              </a:extLst>
            </p:cNvPr>
            <p:cNvSpPr/>
            <p:nvPr/>
          </p:nvSpPr>
          <p:spPr>
            <a:xfrm>
              <a:off x="4984647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extraction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FC62DDF7-45CE-4B4D-8DEB-0CB8E14FE752}"/>
                </a:ext>
              </a:extLst>
            </p:cNvPr>
            <p:cNvSpPr/>
            <p:nvPr/>
          </p:nvSpPr>
          <p:spPr>
            <a:xfrm>
              <a:off x="7014496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analysis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1BDD65-CA60-43B8-8984-C54DE642B785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2387989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E3FBA05-F0B3-4AAC-B0BE-8F00C9A0DC2A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4417838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EC50DC8-CBC9-433E-84A6-0E533D8A11C1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6447687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A56C59-E9E2-4FD0-8E89-011972F0DBDD}"/>
              </a:ext>
            </a:extLst>
          </p:cNvPr>
          <p:cNvCxnSpPr>
            <a:cxnSpLocks/>
          </p:cNvCxnSpPr>
          <p:nvPr/>
        </p:nvCxnSpPr>
        <p:spPr>
          <a:xfrm flipV="1">
            <a:off x="7495816" y="1925079"/>
            <a:ext cx="0" cy="1019504"/>
          </a:xfrm>
          <a:prstGeom prst="straightConnector1">
            <a:avLst/>
          </a:prstGeom>
          <a:ln w="57150">
            <a:solidFill>
              <a:srgbClr val="03305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195E0A3-7DD5-49B8-AEFD-722519116025}"/>
              </a:ext>
            </a:extLst>
          </p:cNvPr>
          <p:cNvGrpSpPr/>
          <p:nvPr/>
        </p:nvGrpSpPr>
        <p:grpSpPr>
          <a:xfrm>
            <a:off x="615476" y="2944583"/>
            <a:ext cx="7913049" cy="1540042"/>
            <a:chOff x="682311" y="2944583"/>
            <a:chExt cx="7913049" cy="15400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1313513-9E5C-427E-84FC-A93BFAFC40AB}"/>
                </a:ext>
              </a:extLst>
            </p:cNvPr>
            <p:cNvGrpSpPr/>
            <p:nvPr/>
          </p:nvGrpSpPr>
          <p:grpSpPr>
            <a:xfrm>
              <a:off x="682311" y="2944583"/>
              <a:ext cx="7913049" cy="1540042"/>
              <a:chOff x="509057" y="2944583"/>
              <a:chExt cx="7913049" cy="154004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DEE6B5B-AFBA-4A3B-ADE4-1D3A74EE86CA}"/>
                  </a:ext>
                </a:extLst>
              </p:cNvPr>
              <p:cNvGrpSpPr/>
              <p:nvPr/>
            </p:nvGrpSpPr>
            <p:grpSpPr>
              <a:xfrm>
                <a:off x="509057" y="2944583"/>
                <a:ext cx="7913049" cy="1540042"/>
                <a:chOff x="634185" y="2771328"/>
                <a:chExt cx="7913049" cy="1540042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8B61657-7B2A-4922-818F-EFC76C7A6E64}"/>
                    </a:ext>
                  </a:extLst>
                </p:cNvPr>
                <p:cNvSpPr/>
                <p:nvPr/>
              </p:nvSpPr>
              <p:spPr>
                <a:xfrm>
                  <a:off x="634185" y="2771328"/>
                  <a:ext cx="7913049" cy="1540042"/>
                </a:xfrm>
                <a:prstGeom prst="rect">
                  <a:avLst/>
                </a:prstGeom>
                <a:noFill/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Flowchart: Alternate Process 33">
                  <a:extLst>
                    <a:ext uri="{FF2B5EF4-FFF2-40B4-BE49-F238E27FC236}">
                      <a16:creationId xmlns:a16="http://schemas.microsoft.com/office/drawing/2014/main" id="{4D73C6D2-6DC8-4D90-AF2C-635D0E00E30D}"/>
                    </a:ext>
                  </a:extLst>
                </p:cNvPr>
                <p:cNvSpPr/>
                <p:nvPr/>
              </p:nvSpPr>
              <p:spPr>
                <a:xfrm>
                  <a:off x="800878" y="3174089"/>
                  <a:ext cx="1554480" cy="731520"/>
                </a:xfrm>
                <a:prstGeom prst="flowChartAlternateProcess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Bivariate Regression analysis</a:t>
                  </a:r>
                </a:p>
              </p:txBody>
            </p:sp>
            <p:sp>
              <p:nvSpPr>
                <p:cNvPr id="35" name="Flowchart: Alternate Process 34">
                  <a:extLst>
                    <a:ext uri="{FF2B5EF4-FFF2-40B4-BE49-F238E27FC236}">
                      <a16:creationId xmlns:a16="http://schemas.microsoft.com/office/drawing/2014/main" id="{AAB4B855-9C3A-4658-A484-0F873E125BEF}"/>
                    </a:ext>
                  </a:extLst>
                </p:cNvPr>
                <p:cNvSpPr/>
                <p:nvPr/>
              </p:nvSpPr>
              <p:spPr>
                <a:xfrm>
                  <a:off x="2833116" y="3174089"/>
                  <a:ext cx="1554480" cy="731520"/>
                </a:xfrm>
                <a:prstGeom prst="flowChartAlternateProcess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Correlation analysis</a:t>
                  </a:r>
                </a:p>
              </p:txBody>
            </p:sp>
            <p:sp>
              <p:nvSpPr>
                <p:cNvPr id="36" name="Flowchart: Alternate Process 35">
                  <a:extLst>
                    <a:ext uri="{FF2B5EF4-FFF2-40B4-BE49-F238E27FC236}">
                      <a16:creationId xmlns:a16="http://schemas.microsoft.com/office/drawing/2014/main" id="{F38C832B-ED0D-4CFF-92A2-4344D3853CF0}"/>
                    </a:ext>
                  </a:extLst>
                </p:cNvPr>
                <p:cNvSpPr/>
                <p:nvPr/>
              </p:nvSpPr>
              <p:spPr>
                <a:xfrm>
                  <a:off x="4847403" y="3174089"/>
                  <a:ext cx="1554480" cy="731520"/>
                </a:xfrm>
                <a:prstGeom prst="flowChartAlternateProcess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Multiple regression analysis</a:t>
                  </a:r>
                </a:p>
              </p:txBody>
            </p: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C9132B0-2E7A-42DC-9156-CAF46FB1FEFA}"/>
                  </a:ext>
                </a:extLst>
              </p:cNvPr>
              <p:cNvCxnSpPr/>
              <p:nvPr/>
            </p:nvCxnSpPr>
            <p:spPr>
              <a:xfrm>
                <a:off x="2241158" y="3693855"/>
                <a:ext cx="457200" cy="0"/>
              </a:xfrm>
              <a:prstGeom prst="straightConnector1">
                <a:avLst/>
              </a:prstGeom>
              <a:ln w="57150">
                <a:solidFill>
                  <a:srgbClr val="03305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658F561-E019-4BD6-8861-DA2B9E4294D2}"/>
                  </a:ext>
                </a:extLst>
              </p:cNvPr>
              <p:cNvCxnSpPr/>
              <p:nvPr/>
            </p:nvCxnSpPr>
            <p:spPr>
              <a:xfrm>
                <a:off x="4262468" y="3704228"/>
                <a:ext cx="457200" cy="0"/>
              </a:xfrm>
              <a:prstGeom prst="straightConnector1">
                <a:avLst/>
              </a:prstGeom>
              <a:ln w="57150">
                <a:solidFill>
                  <a:srgbClr val="03305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C81D5189-FAC3-4BC7-B0EC-A941AE69E171}"/>
                </a:ext>
              </a:extLst>
            </p:cNvPr>
            <p:cNvSpPr/>
            <p:nvPr/>
          </p:nvSpPr>
          <p:spPr>
            <a:xfrm>
              <a:off x="6907209" y="3347344"/>
              <a:ext cx="1554480" cy="731520"/>
            </a:xfrm>
            <a:prstGeom prst="flowChartAlternateProcess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Drawing conclusion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C3D47AF-0138-4725-8F37-CBC15EF05B17}"/>
                </a:ext>
              </a:extLst>
            </p:cNvPr>
            <p:cNvCxnSpPr/>
            <p:nvPr/>
          </p:nvCxnSpPr>
          <p:spPr>
            <a:xfrm>
              <a:off x="6450009" y="3731531"/>
              <a:ext cx="457200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61A3594-A9AC-481E-84BC-484B6445D0EA}"/>
              </a:ext>
            </a:extLst>
          </p:cNvPr>
          <p:cNvGrpSpPr/>
          <p:nvPr/>
        </p:nvGrpSpPr>
        <p:grpSpPr>
          <a:xfrm>
            <a:off x="266484" y="5132584"/>
            <a:ext cx="1324056" cy="715570"/>
            <a:chOff x="5415557" y="5214457"/>
            <a:chExt cx="1324056" cy="715570"/>
          </a:xfrm>
        </p:grpSpPr>
        <p:pic>
          <p:nvPicPr>
            <p:cNvPr id="38" name="Picture 6">
              <a:extLst>
                <a:ext uri="{FF2B5EF4-FFF2-40B4-BE49-F238E27FC236}">
                  <a16:creationId xmlns:a16="http://schemas.microsoft.com/office/drawing/2014/main" id="{85CAE275-4413-41B9-A5FA-0167A875F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557" y="5214457"/>
              <a:ext cx="1272624" cy="502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C81F0B-D0AA-41B3-962A-9C0A0C8B64CB}"/>
                </a:ext>
              </a:extLst>
            </p:cNvPr>
            <p:cNvSpPr txBox="1"/>
            <p:nvPr/>
          </p:nvSpPr>
          <p:spPr>
            <a:xfrm>
              <a:off x="6282413" y="5668417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[19]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E1F244-CC91-4843-A143-21052DD97006}"/>
              </a:ext>
            </a:extLst>
          </p:cNvPr>
          <p:cNvGrpSpPr/>
          <p:nvPr/>
        </p:nvGrpSpPr>
        <p:grpSpPr>
          <a:xfrm>
            <a:off x="1755191" y="5097647"/>
            <a:ext cx="1573197" cy="647917"/>
            <a:chOff x="7231936" y="5118450"/>
            <a:chExt cx="1573197" cy="647917"/>
          </a:xfrm>
        </p:grpSpPr>
        <p:pic>
          <p:nvPicPr>
            <p:cNvPr id="43" name="Picture 10" descr="pandas (software) - Wikipedia">
              <a:extLst>
                <a:ext uri="{FF2B5EF4-FFF2-40B4-BE49-F238E27FC236}">
                  <a16:creationId xmlns:a16="http://schemas.microsoft.com/office/drawing/2014/main" id="{9FF6120E-E29A-477F-B801-0554A9315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936" y="5118450"/>
              <a:ext cx="1524000" cy="61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AF6A6C-3024-4CE3-876C-D469B56BC5AA}"/>
                </a:ext>
              </a:extLst>
            </p:cNvPr>
            <p:cNvSpPr txBox="1"/>
            <p:nvPr/>
          </p:nvSpPr>
          <p:spPr>
            <a:xfrm>
              <a:off x="8347933" y="5504757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[20]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B28854-B932-4658-A8CE-D5CF3BCAEE60}"/>
              </a:ext>
            </a:extLst>
          </p:cNvPr>
          <p:cNvGrpSpPr/>
          <p:nvPr/>
        </p:nvGrpSpPr>
        <p:grpSpPr>
          <a:xfrm>
            <a:off x="5499433" y="5237602"/>
            <a:ext cx="1281801" cy="641868"/>
            <a:chOff x="5499433" y="5237602"/>
            <a:chExt cx="1281801" cy="641868"/>
          </a:xfrm>
        </p:grpSpPr>
        <p:pic>
          <p:nvPicPr>
            <p:cNvPr id="59" name="Picture 8" descr="SciPy and NumPy - Full Stack Python">
              <a:extLst>
                <a:ext uri="{FF2B5EF4-FFF2-40B4-BE49-F238E27FC236}">
                  <a16:creationId xmlns:a16="http://schemas.microsoft.com/office/drawing/2014/main" id="{8792843A-438A-44D6-85B8-998498EFA1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433" y="5237602"/>
              <a:ext cx="1171183" cy="463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9269DC-2E37-4269-AE71-5DED5AE54E2B}"/>
                </a:ext>
              </a:extLst>
            </p:cNvPr>
            <p:cNvSpPr txBox="1"/>
            <p:nvPr/>
          </p:nvSpPr>
          <p:spPr>
            <a:xfrm>
              <a:off x="6324034" y="5617860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[22]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5B18A1-9B55-4A2A-8A5F-E3B65882A72E}"/>
              </a:ext>
            </a:extLst>
          </p:cNvPr>
          <p:cNvGrpSpPr/>
          <p:nvPr/>
        </p:nvGrpSpPr>
        <p:grpSpPr>
          <a:xfrm>
            <a:off x="6912359" y="5274762"/>
            <a:ext cx="2098207" cy="635970"/>
            <a:chOff x="7007909" y="5137568"/>
            <a:chExt cx="2098207" cy="635970"/>
          </a:xfrm>
        </p:grpSpPr>
        <p:pic>
          <p:nvPicPr>
            <p:cNvPr id="61" name="Picture 12" descr="Introduction — statsmodels">
              <a:extLst>
                <a:ext uri="{FF2B5EF4-FFF2-40B4-BE49-F238E27FC236}">
                  <a16:creationId xmlns:a16="http://schemas.microsoft.com/office/drawing/2014/main" id="{4FF3A754-211A-4508-A6F6-A3A2C23A3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909" y="5137568"/>
              <a:ext cx="2054514" cy="33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9A017E-F2C5-4E4C-A634-1921AF3BC5C7}"/>
                </a:ext>
              </a:extLst>
            </p:cNvPr>
            <p:cNvSpPr txBox="1"/>
            <p:nvPr/>
          </p:nvSpPr>
          <p:spPr>
            <a:xfrm>
              <a:off x="8648916" y="5511928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[23]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112471-190B-472A-AD5B-206B793E89D8}"/>
              </a:ext>
            </a:extLst>
          </p:cNvPr>
          <p:cNvGrpSpPr/>
          <p:nvPr/>
        </p:nvGrpSpPr>
        <p:grpSpPr>
          <a:xfrm>
            <a:off x="3561940" y="5244270"/>
            <a:ext cx="1688566" cy="616122"/>
            <a:chOff x="5035977" y="4791832"/>
            <a:chExt cx="1688566" cy="616122"/>
          </a:xfrm>
        </p:grpSpPr>
        <p:pic>
          <p:nvPicPr>
            <p:cNvPr id="56" name="Picture 2" descr="seaborn: statistical data visualization — seaborn 0.11.1 documentation">
              <a:extLst>
                <a:ext uri="{FF2B5EF4-FFF2-40B4-BE49-F238E27FC236}">
                  <a16:creationId xmlns:a16="http://schemas.microsoft.com/office/drawing/2014/main" id="{2B597F28-7B4F-474F-A3C2-2894B56CB8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977" y="4791832"/>
              <a:ext cx="1600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84BD1A-45F2-4AB3-999A-884FDBBB29BE}"/>
                </a:ext>
              </a:extLst>
            </p:cNvPr>
            <p:cNvSpPr txBox="1"/>
            <p:nvPr/>
          </p:nvSpPr>
          <p:spPr>
            <a:xfrm>
              <a:off x="6267343" y="5146344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[21]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416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3.2 FEM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CE13-111B-47EC-9FE9-7590D7843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140" y="811530"/>
            <a:ext cx="8165221" cy="5234940"/>
          </a:xfrm>
        </p:spPr>
        <p:txBody>
          <a:bodyPr>
            <a:no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Six layers symmetrically </a:t>
            </a:r>
            <a:r>
              <a:rPr lang="en-US" dirty="0"/>
              <a:t>arranged</a:t>
            </a:r>
          </a:p>
          <a:p>
            <a:pPr lvl="1"/>
            <a:r>
              <a:rPr lang="en-US" sz="1400" dirty="0"/>
              <a:t>Configuration – [0/90/0/90/0/90]</a:t>
            </a:r>
            <a:r>
              <a:rPr lang="en-US" sz="1400" baseline="-25000" dirty="0"/>
              <a:t>s</a:t>
            </a:r>
          </a:p>
          <a:p>
            <a:pPr lvl="1"/>
            <a:r>
              <a:rPr lang="en-US" sz="1400" dirty="0"/>
              <a:t>Zero thickness element between each layer</a:t>
            </a:r>
          </a:p>
          <a:p>
            <a:r>
              <a:rPr lang="en-US" dirty="0"/>
              <a:t>Mesh selection</a:t>
            </a:r>
          </a:p>
          <a:p>
            <a:pPr lvl="1"/>
            <a:r>
              <a:rPr lang="en-US" sz="1400" b="1" dirty="0"/>
              <a:t>3 elements </a:t>
            </a:r>
            <a:r>
              <a:rPr lang="en-US" sz="1400" dirty="0"/>
              <a:t>in thickness in each layer</a:t>
            </a:r>
          </a:p>
          <a:p>
            <a:pPr lvl="1"/>
            <a:r>
              <a:rPr lang="en-US" sz="1400" dirty="0"/>
              <a:t>Convergence analysis ►</a:t>
            </a:r>
            <a:r>
              <a:rPr lang="en-US" sz="1400" b="1" dirty="0"/>
              <a:t>140 elements</a:t>
            </a:r>
            <a:endParaRPr lang="en-US" sz="800" dirty="0"/>
          </a:p>
          <a:p>
            <a:pPr marL="914400" lvl="2" indent="0">
              <a:buNone/>
            </a:pPr>
            <a:endParaRPr lang="en-US" sz="1100" dirty="0"/>
          </a:p>
          <a:p>
            <a:r>
              <a:rPr lang="en-US" sz="1600" dirty="0"/>
              <a:t>Boundary conditions on nodes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2DED7C-5ACE-4DEC-8D1E-92CCD3671C85}"/>
              </a:ext>
            </a:extLst>
          </p:cNvPr>
          <p:cNvGrpSpPr/>
          <p:nvPr/>
        </p:nvGrpSpPr>
        <p:grpSpPr>
          <a:xfrm>
            <a:off x="350405" y="498966"/>
            <a:ext cx="4297362" cy="1545828"/>
            <a:chOff x="293581" y="952579"/>
            <a:chExt cx="4617168" cy="166086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E01279-16B5-499A-996B-0AC194BB83B7}"/>
                </a:ext>
              </a:extLst>
            </p:cNvPr>
            <p:cNvGrpSpPr/>
            <p:nvPr/>
          </p:nvGrpSpPr>
          <p:grpSpPr>
            <a:xfrm>
              <a:off x="293581" y="952579"/>
              <a:ext cx="4617168" cy="1660867"/>
              <a:chOff x="1094047" y="933319"/>
              <a:chExt cx="5142679" cy="187860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9E8D6F4-090E-4C76-9464-96567ACB48A9}"/>
                  </a:ext>
                </a:extLst>
              </p:cNvPr>
              <p:cNvGrpSpPr/>
              <p:nvPr/>
            </p:nvGrpSpPr>
            <p:grpSpPr>
              <a:xfrm>
                <a:off x="1094047" y="933319"/>
                <a:ext cx="5142679" cy="1878601"/>
                <a:chOff x="1094047" y="933319"/>
                <a:chExt cx="5142679" cy="1878601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7746151-FC48-40CA-9F1E-3E7801640D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2044" t="6897" r="707" b="19538"/>
                <a:stretch/>
              </p:blipFill>
              <p:spPr>
                <a:xfrm>
                  <a:off x="1176161" y="1051882"/>
                  <a:ext cx="4710288" cy="1500753"/>
                </a:xfrm>
                <a:prstGeom prst="rect">
                  <a:avLst/>
                </a:prstGeom>
                <a:noFill/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769BF5-67FB-4053-8128-16D485AA9AC0}"/>
                    </a:ext>
                  </a:extLst>
                </p:cNvPr>
                <p:cNvSpPr txBox="1"/>
                <p:nvPr/>
              </p:nvSpPr>
              <p:spPr>
                <a:xfrm>
                  <a:off x="2906451" y="933319"/>
                  <a:ext cx="8866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240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06A4EEC-AB16-434E-ACD3-FDE37B9F9677}"/>
                    </a:ext>
                  </a:extLst>
                </p:cNvPr>
                <p:cNvSpPr txBox="1"/>
                <p:nvPr/>
              </p:nvSpPr>
              <p:spPr>
                <a:xfrm>
                  <a:off x="1330843" y="2107156"/>
                  <a:ext cx="519777" cy="278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50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28C7F79-D40C-4524-A5D7-BE98429E2604}"/>
                    </a:ext>
                  </a:extLst>
                </p:cNvPr>
                <p:cNvSpPr txBox="1"/>
                <p:nvPr/>
              </p:nvSpPr>
              <p:spPr>
                <a:xfrm>
                  <a:off x="1765584" y="2316879"/>
                  <a:ext cx="8866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120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C9BE8F0-DAD3-4C42-901F-6BC8CD764F99}"/>
                    </a:ext>
                  </a:extLst>
                </p:cNvPr>
                <p:cNvSpPr txBox="1"/>
                <p:nvPr/>
              </p:nvSpPr>
              <p:spPr>
                <a:xfrm>
                  <a:off x="4713079" y="2126170"/>
                  <a:ext cx="8866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50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83B24AA-7BBB-4731-A5BE-1EE845D79447}"/>
                    </a:ext>
                  </a:extLst>
                </p:cNvPr>
                <p:cNvSpPr txBox="1"/>
                <p:nvPr/>
              </p:nvSpPr>
              <p:spPr>
                <a:xfrm>
                  <a:off x="1094047" y="1453548"/>
                  <a:ext cx="956426" cy="4525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Clamping</a:t>
                  </a:r>
                </a:p>
                <a:p>
                  <a:pPr algn="ct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area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793273F-ACFB-4256-93CE-32DFDE9D0165}"/>
                    </a:ext>
                  </a:extLst>
                </p:cNvPr>
                <p:cNvSpPr txBox="1"/>
                <p:nvPr/>
              </p:nvSpPr>
              <p:spPr>
                <a:xfrm>
                  <a:off x="4659841" y="1443234"/>
                  <a:ext cx="956426" cy="4525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Clamping area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F472B64-B7EF-48D1-930C-CEB10AAAE4A5}"/>
                    </a:ext>
                  </a:extLst>
                </p:cNvPr>
                <p:cNvSpPr/>
                <p:nvPr/>
              </p:nvSpPr>
              <p:spPr>
                <a:xfrm>
                  <a:off x="4174836" y="2376130"/>
                  <a:ext cx="1424934" cy="176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>
                    <a:solidFill>
                      <a:srgbClr val="1F497D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D166FF9-198B-4562-9726-D30C57B0AB47}"/>
                    </a:ext>
                  </a:extLst>
                </p:cNvPr>
                <p:cNvSpPr txBox="1"/>
                <p:nvPr/>
              </p:nvSpPr>
              <p:spPr>
                <a:xfrm>
                  <a:off x="3384665" y="2359357"/>
                  <a:ext cx="2263648" cy="4525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19 mm in thickness</a:t>
                  </a:r>
                </a:p>
                <a:p>
                  <a:pPr algn="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All dimensions are in mm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0BC52DC-9A70-48E5-9523-4FB1913BA5FF}"/>
                    </a:ext>
                  </a:extLst>
                </p:cNvPr>
                <p:cNvSpPr txBox="1"/>
                <p:nvPr/>
              </p:nvSpPr>
              <p:spPr>
                <a:xfrm>
                  <a:off x="5350035" y="1525259"/>
                  <a:ext cx="8866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28.8</a:t>
                  </a: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803238-F955-4429-9663-2AF5E9BF314F}"/>
                  </a:ext>
                </a:extLst>
              </p:cNvPr>
              <p:cNvSpPr txBox="1"/>
              <p:nvPr/>
            </p:nvSpPr>
            <p:spPr>
              <a:xfrm>
                <a:off x="2590552" y="1339327"/>
                <a:ext cx="844031" cy="278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Ry = 48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A304359-F856-48E7-8DB4-19EB5BC0D1B8}"/>
                  </a:ext>
                </a:extLst>
              </p:cNvPr>
              <p:cNvSpPr txBox="1"/>
              <p:nvPr/>
            </p:nvSpPr>
            <p:spPr>
              <a:xfrm>
                <a:off x="3496307" y="1383131"/>
                <a:ext cx="3982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Rx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A4A78C-DDEA-4974-AEB1-024DFC1F7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13" t="11583" r="88380" b="58535"/>
            <a:stretch/>
          </p:blipFill>
          <p:spPr>
            <a:xfrm>
              <a:off x="358270" y="2246686"/>
              <a:ext cx="303199" cy="328986"/>
            </a:xfrm>
            <a:prstGeom prst="rect">
              <a:avLst/>
            </a:prstGeom>
            <a:noFill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A75C6-64F8-407D-ABE0-DC50CD1FA2FF}"/>
              </a:ext>
            </a:extLst>
          </p:cNvPr>
          <p:cNvGrpSpPr/>
          <p:nvPr/>
        </p:nvGrpSpPr>
        <p:grpSpPr>
          <a:xfrm>
            <a:off x="4729435" y="2044794"/>
            <a:ext cx="4219435" cy="1894045"/>
            <a:chOff x="4589415" y="846511"/>
            <a:chExt cx="4387244" cy="196937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6E7CDA9-EC81-4EAC-9E38-7F27122FF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2771"/>
            <a:stretch/>
          </p:blipFill>
          <p:spPr>
            <a:xfrm>
              <a:off x="4589415" y="1307872"/>
              <a:ext cx="1416531" cy="104665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500B02D-7924-43EB-9655-00CF660C9C00}"/>
                </a:ext>
              </a:extLst>
            </p:cNvPr>
            <p:cNvGrpSpPr/>
            <p:nvPr/>
          </p:nvGrpSpPr>
          <p:grpSpPr>
            <a:xfrm>
              <a:off x="6339239" y="846511"/>
              <a:ext cx="2637420" cy="1969372"/>
              <a:chOff x="6339239" y="846511"/>
              <a:chExt cx="2637420" cy="196937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C1C8992-2B82-4587-A136-92094B0138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262" r="1288"/>
              <a:stretch/>
            </p:blipFill>
            <p:spPr>
              <a:xfrm>
                <a:off x="6339239" y="846511"/>
                <a:ext cx="2564978" cy="196937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F4926D-F72C-4E36-8BBC-31B88A8D8DE3}"/>
                  </a:ext>
                </a:extLst>
              </p:cNvPr>
              <p:cNvSpPr txBox="1"/>
              <p:nvPr/>
            </p:nvSpPr>
            <p:spPr>
              <a:xfrm>
                <a:off x="8099426" y="1713201"/>
                <a:ext cx="83301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Symmetric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095F33-2552-4D1A-A195-BA20AF121D79}"/>
                  </a:ext>
                </a:extLst>
              </p:cNvPr>
              <p:cNvSpPr txBox="1"/>
              <p:nvPr/>
            </p:nvSpPr>
            <p:spPr>
              <a:xfrm>
                <a:off x="8017993" y="2295000"/>
                <a:ext cx="9586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Zero thickness cohesive layers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69B950-5874-4290-B333-05F50EEB4BEE}"/>
                </a:ext>
              </a:extLst>
            </p:cNvPr>
            <p:cNvSpPr/>
            <p:nvPr/>
          </p:nvSpPr>
          <p:spPr>
            <a:xfrm>
              <a:off x="5858172" y="1363055"/>
              <a:ext cx="172219" cy="1256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5BF0061-D5EF-48EF-A3D6-1A4658F13B84}"/>
                </a:ext>
              </a:extLst>
            </p:cNvPr>
            <p:cNvSpPr/>
            <p:nvPr/>
          </p:nvSpPr>
          <p:spPr>
            <a:xfrm>
              <a:off x="5833371" y="1644920"/>
              <a:ext cx="197020" cy="321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66EAC80-E941-4A86-9D6D-80F7571711C5}"/>
                </a:ext>
              </a:extLst>
            </p:cNvPr>
            <p:cNvSpPr/>
            <p:nvPr/>
          </p:nvSpPr>
          <p:spPr>
            <a:xfrm>
              <a:off x="5810748" y="1484877"/>
              <a:ext cx="155448" cy="15544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9A4D83-E4DE-40BC-A5B6-BABBFD45148B}"/>
                </a:ext>
              </a:extLst>
            </p:cNvPr>
            <p:cNvCxnSpPr>
              <a:stCxn id="32" idx="1"/>
            </p:cNvCxnSpPr>
            <p:nvPr/>
          </p:nvCxnSpPr>
          <p:spPr>
            <a:xfrm flipV="1">
              <a:off x="5833513" y="919163"/>
              <a:ext cx="505726" cy="588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2326936-2B8C-45A1-8514-20582A34D2E0}"/>
                </a:ext>
              </a:extLst>
            </p:cNvPr>
            <p:cNvCxnSpPr>
              <a:stCxn id="32" idx="3"/>
            </p:cNvCxnSpPr>
            <p:nvPr/>
          </p:nvCxnSpPr>
          <p:spPr>
            <a:xfrm>
              <a:off x="5833513" y="1617560"/>
              <a:ext cx="505726" cy="11542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A7AEE61-417D-43AC-A454-5070A6A2F0C8}"/>
              </a:ext>
            </a:extLst>
          </p:cNvPr>
          <p:cNvGrpSpPr/>
          <p:nvPr/>
        </p:nvGrpSpPr>
        <p:grpSpPr>
          <a:xfrm>
            <a:off x="686617" y="4613413"/>
            <a:ext cx="6901140" cy="1317545"/>
            <a:chOff x="686617" y="4613413"/>
            <a:chExt cx="6901140" cy="131754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FCD913-F382-43F0-9888-3C1D90E0FDFF}"/>
                </a:ext>
              </a:extLst>
            </p:cNvPr>
            <p:cNvGrpSpPr/>
            <p:nvPr/>
          </p:nvGrpSpPr>
          <p:grpSpPr>
            <a:xfrm>
              <a:off x="686617" y="4613413"/>
              <a:ext cx="6558646" cy="1317545"/>
              <a:chOff x="548278" y="4599529"/>
              <a:chExt cx="6558646" cy="1317545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1096A1A-7DA2-4591-AA5C-5C0759010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278" y="4599529"/>
                <a:ext cx="6558646" cy="1110067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C668A2-2C97-4C09-B0F9-D1BF2E315955}"/>
                  </a:ext>
                </a:extLst>
              </p:cNvPr>
              <p:cNvSpPr txBox="1"/>
              <p:nvPr/>
            </p:nvSpPr>
            <p:spPr>
              <a:xfrm>
                <a:off x="786111" y="5601191"/>
                <a:ext cx="108616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305D"/>
                    </a:solidFill>
                    <a:effectLst/>
                    <a:uLnTx/>
                    <a:uFillTx/>
                    <a:latin typeface="Arial"/>
                  </a:rPr>
                  <a:t>Fixed nodes</a:t>
                </a:r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D12BBD4-68D1-44AC-AD92-EAD715339DC4}"/>
                  </a:ext>
                </a:extLst>
              </p:cNvPr>
              <p:cNvSpPr txBox="1"/>
              <p:nvPr/>
            </p:nvSpPr>
            <p:spPr>
              <a:xfrm>
                <a:off x="5532668" y="5640075"/>
                <a:ext cx="144619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3305D"/>
                    </a:solidFill>
                    <a:effectLst/>
                    <a:uLnTx/>
                    <a:uFillTx/>
                    <a:latin typeface="Arial"/>
                  </a:rPr>
                  <a:t>Prescribed motion</a:t>
                </a:r>
                <a:endParaRPr lang="en-US" dirty="0"/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0AB9E17-019F-40EE-9B14-3389B6CE1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9196" y="5792457"/>
              <a:ext cx="528561" cy="1"/>
            </a:xfrm>
            <a:prstGeom prst="straightConnector1">
              <a:avLst/>
            </a:prstGeom>
            <a:ln w="38100">
              <a:solidFill>
                <a:srgbClr val="1F4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33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3.3 Experiment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98C43-A576-42D9-BC5A-8EEC1435F7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Design variables (Input parameters)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BCEE79E-7E16-455B-8173-B116073CF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580778"/>
              </p:ext>
            </p:extLst>
          </p:nvPr>
        </p:nvGraphicFramePr>
        <p:xfrm>
          <a:off x="845978" y="1079994"/>
          <a:ext cx="339780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1981540056"/>
                    </a:ext>
                  </a:extLst>
                </a:gridCol>
                <a:gridCol w="614175">
                  <a:extLst>
                    <a:ext uri="{9D8B030D-6E8A-4147-A177-3AD203B41FA5}">
                      <a16:colId xmlns:a16="http://schemas.microsoft.com/office/drawing/2014/main" val="632988837"/>
                    </a:ext>
                  </a:extLst>
                </a:gridCol>
                <a:gridCol w="2271563">
                  <a:extLst>
                    <a:ext uri="{9D8B030D-6E8A-4147-A177-3AD203B41FA5}">
                      <a16:colId xmlns:a16="http://schemas.microsoft.com/office/drawing/2014/main" val="2060211295"/>
                    </a:ext>
                  </a:extLst>
                </a:gridCol>
              </a:tblGrid>
              <a:tr h="0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Strength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Longitudinal tensile strength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9761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Longitudinal compressive strength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627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Transverse tensile strength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907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Transverse compressive strength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06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SL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Longitudinal shear strength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237158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A4DCC-3F01-4AC4-831E-1F3A732863F1}"/>
              </a:ext>
            </a:extLst>
          </p:cNvPr>
          <p:cNvGrpSpPr/>
          <p:nvPr/>
        </p:nvGrpSpPr>
        <p:grpSpPr>
          <a:xfrm>
            <a:off x="586094" y="4957008"/>
            <a:ext cx="3133105" cy="1006915"/>
            <a:chOff x="1131615" y="4647164"/>
            <a:chExt cx="4157825" cy="133623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C387C5-75A5-43B3-9F5A-E66E825F2536}"/>
                </a:ext>
              </a:extLst>
            </p:cNvPr>
            <p:cNvGrpSpPr/>
            <p:nvPr/>
          </p:nvGrpSpPr>
          <p:grpSpPr>
            <a:xfrm>
              <a:off x="1131615" y="4647164"/>
              <a:ext cx="4157825" cy="1336239"/>
              <a:chOff x="2510835" y="4647164"/>
              <a:chExt cx="4157825" cy="13362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7D0984A-7060-48EC-A9B5-DEDAA25AB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0835" y="4647164"/>
                <a:ext cx="3755847" cy="1288771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074E10-6920-422F-9DC7-9CB12F04AA98}"/>
                  </a:ext>
                </a:extLst>
              </p:cNvPr>
              <p:cNvSpPr/>
              <p:nvPr/>
            </p:nvSpPr>
            <p:spPr>
              <a:xfrm>
                <a:off x="3680460" y="5120640"/>
                <a:ext cx="426720" cy="205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2C8304-7216-4AB9-86BE-53C292FCBEE2}"/>
                  </a:ext>
                </a:extLst>
              </p:cNvPr>
              <p:cNvSpPr txBox="1"/>
              <p:nvPr/>
            </p:nvSpPr>
            <p:spPr>
              <a:xfrm>
                <a:off x="5641152" y="5574964"/>
                <a:ext cx="1027508" cy="408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MANG</a:t>
                </a:r>
                <a:endParaRPr lang="en-US" sz="1400" dirty="0">
                  <a:highlight>
                    <a:srgbClr val="FFFFFF"/>
                  </a:highlight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1273EA-5FFB-42B7-82F1-F266CDE5C99B}"/>
                  </a:ext>
                </a:extLst>
              </p:cNvPr>
              <p:cNvSpPr txBox="1"/>
              <p:nvPr/>
            </p:nvSpPr>
            <p:spPr>
              <a:xfrm>
                <a:off x="4818121" y="5552033"/>
                <a:ext cx="656841" cy="307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Ry</a:t>
                </a:r>
                <a:endParaRPr lang="en-US" sz="1400" dirty="0">
                  <a:highlight>
                    <a:srgbClr val="FFFFFF"/>
                  </a:highlight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2B4412-578B-429D-8FCD-B9666526D502}"/>
                  </a:ext>
                </a:extLst>
              </p:cNvPr>
              <p:cNvSpPr txBox="1"/>
              <p:nvPr/>
            </p:nvSpPr>
            <p:spPr>
              <a:xfrm>
                <a:off x="3914798" y="5492658"/>
                <a:ext cx="6568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Rx</a:t>
                </a:r>
                <a:endParaRPr lang="en-US" sz="1400" dirty="0">
                  <a:highlight>
                    <a:srgbClr val="FFFFFF"/>
                  </a:highlight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EC7B54E-653D-4EBF-8A40-8BB9CD605E19}"/>
                </a:ext>
              </a:extLst>
            </p:cNvPr>
            <p:cNvSpPr/>
            <p:nvPr/>
          </p:nvSpPr>
          <p:spPr>
            <a:xfrm>
              <a:off x="1133475" y="5550337"/>
              <a:ext cx="100012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5ADEB3-5413-4B38-BB1E-F78B331E03A9}"/>
              </a:ext>
            </a:extLst>
          </p:cNvPr>
          <p:cNvGrpSpPr/>
          <p:nvPr/>
        </p:nvGrpSpPr>
        <p:grpSpPr>
          <a:xfrm>
            <a:off x="4582077" y="5343117"/>
            <a:ext cx="3576052" cy="588943"/>
            <a:chOff x="5416154" y="5099393"/>
            <a:chExt cx="3576052" cy="5889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619D1C-A9E0-4B33-99CC-E5F08E3D71F4}"/>
                </a:ext>
              </a:extLst>
            </p:cNvPr>
            <p:cNvGrpSpPr/>
            <p:nvPr/>
          </p:nvGrpSpPr>
          <p:grpSpPr>
            <a:xfrm>
              <a:off x="5416154" y="5099393"/>
              <a:ext cx="1590087" cy="588943"/>
              <a:chOff x="5545824" y="5077063"/>
              <a:chExt cx="1590087" cy="58894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32FCDA-3965-41B9-9E53-E43B8FC218F4}"/>
                  </a:ext>
                </a:extLst>
              </p:cNvPr>
              <p:cNvSpPr txBox="1"/>
              <p:nvPr/>
            </p:nvSpPr>
            <p:spPr>
              <a:xfrm>
                <a:off x="5545824" y="5223510"/>
                <a:ext cx="11501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NOTCHR = </a:t>
                </a:r>
                <a:endParaRPr lang="en-US" sz="1400" dirty="0">
                  <a:highlight>
                    <a:srgbClr val="FFFFFF"/>
                  </a:highlight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0A43EF-644C-48DE-A962-E27A116212D7}"/>
                  </a:ext>
                </a:extLst>
              </p:cNvPr>
              <p:cNvSpPr txBox="1"/>
              <p:nvPr/>
            </p:nvSpPr>
            <p:spPr>
              <a:xfrm>
                <a:off x="6653667" y="5077063"/>
                <a:ext cx="4552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Rx</a:t>
                </a:r>
                <a:endParaRPr lang="en-US" sz="1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420305-6942-4584-AF75-B5570995F0CF}"/>
                  </a:ext>
                </a:extLst>
              </p:cNvPr>
              <p:cNvSpPr txBox="1"/>
              <p:nvPr/>
            </p:nvSpPr>
            <p:spPr>
              <a:xfrm>
                <a:off x="6653668" y="5358229"/>
                <a:ext cx="4552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Ry</a:t>
                </a:r>
                <a:endParaRPr lang="en-US" sz="1400" dirty="0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3E4D281-0514-4C62-8C3F-35BB4772AF0F}"/>
                  </a:ext>
                </a:extLst>
              </p:cNvPr>
              <p:cNvCxnSpPr/>
              <p:nvPr/>
            </p:nvCxnSpPr>
            <p:spPr>
              <a:xfrm>
                <a:off x="6656070" y="5371534"/>
                <a:ext cx="479841" cy="0"/>
              </a:xfrm>
              <a:prstGeom prst="line">
                <a:avLst/>
              </a:prstGeom>
              <a:ln w="19050">
                <a:solidFill>
                  <a:srgbClr val="1F49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E6A3A5-8F50-415C-8995-4417CB13064E}"/>
                </a:ext>
              </a:extLst>
            </p:cNvPr>
            <p:cNvSpPr txBox="1"/>
            <p:nvPr/>
          </p:nvSpPr>
          <p:spPr>
            <a:xfrm>
              <a:off x="7040139" y="5229236"/>
              <a:ext cx="19520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where, Ry = 48mm</a:t>
              </a:r>
              <a:endParaRPr lang="en-US" sz="1400" dirty="0"/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B68B3B-728B-475F-9A75-BE6E0C0B0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218228"/>
              </p:ext>
            </p:extLst>
          </p:nvPr>
        </p:nvGraphicFramePr>
        <p:xfrm>
          <a:off x="4780852" y="3789794"/>
          <a:ext cx="3652286" cy="113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301">
                  <a:extLst>
                    <a:ext uri="{9D8B030D-6E8A-4147-A177-3AD203B41FA5}">
                      <a16:colId xmlns:a16="http://schemas.microsoft.com/office/drawing/2014/main" val="2199229471"/>
                    </a:ext>
                  </a:extLst>
                </a:gridCol>
                <a:gridCol w="509301">
                  <a:extLst>
                    <a:ext uri="{9D8B030D-6E8A-4147-A177-3AD203B41FA5}">
                      <a16:colId xmlns:a16="http://schemas.microsoft.com/office/drawing/2014/main" val="403925340"/>
                    </a:ext>
                  </a:extLst>
                </a:gridCol>
                <a:gridCol w="2633684">
                  <a:extLst>
                    <a:ext uri="{9D8B030D-6E8A-4147-A177-3AD203B41FA5}">
                      <a16:colId xmlns:a16="http://schemas.microsoft.com/office/drawing/2014/main" val="3899725181"/>
                    </a:ext>
                  </a:extLst>
                </a:gridCol>
              </a:tblGrid>
              <a:tr h="227648">
                <a:tc rowSpan="5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Other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EFS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effective strain for element layer failure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633919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SIGY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In-plane shear yield stress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8098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FIO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Fracture angle in pure transverse compression</a:t>
                      </a:r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162161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Peak traction in normal direction mode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021108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Peak traction in tangential direction mode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8899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97E684-723D-4026-9330-FA91E7D97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856729"/>
              </p:ext>
            </p:extLst>
          </p:nvPr>
        </p:nvGraphicFramePr>
        <p:xfrm>
          <a:off x="845977" y="2194766"/>
          <a:ext cx="3397802" cy="210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3973555566"/>
                    </a:ext>
                  </a:extLst>
                </a:gridCol>
                <a:gridCol w="614175">
                  <a:extLst>
                    <a:ext uri="{9D8B030D-6E8A-4147-A177-3AD203B41FA5}">
                      <a16:colId xmlns:a16="http://schemas.microsoft.com/office/drawing/2014/main" val="2589605348"/>
                    </a:ext>
                  </a:extLst>
                </a:gridCol>
                <a:gridCol w="2271563">
                  <a:extLst>
                    <a:ext uri="{9D8B030D-6E8A-4147-A177-3AD203B41FA5}">
                      <a16:colId xmlns:a16="http://schemas.microsoft.com/office/drawing/2014/main" val="3903803142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Fracture toughness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ENKINK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Fracture toughness for longitudinal (fibre) compressive failure mode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062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i="0" dirty="0">
                          <a:solidFill>
                            <a:srgbClr val="1F497D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Fracture toughness for longitudinal (fibre) tensile failure mode</a:t>
                      </a:r>
                      <a:endParaRPr lang="en-US" sz="800" dirty="0">
                        <a:solidFill>
                          <a:srgbClr val="1F497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344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ENB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0" i="0" dirty="0">
                          <a:solidFill>
                            <a:srgbClr val="1F497D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Fracture toughness for intralaminar matrix tensile failure</a:t>
                      </a:r>
                      <a:endParaRPr lang="en-US" sz="800" dirty="0">
                        <a:solidFill>
                          <a:srgbClr val="1F497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600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Fracture toughness for intralaminar matrix transverse shear failure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78961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ENL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Fracture toughness for intralaminar longitudinal shear failure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126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GI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Fracture toughness mode 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611492"/>
                  </a:ext>
                </a:extLst>
              </a:tr>
              <a:tr h="21844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GII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Fracture toughness mode II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4832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7ED1952-F994-4EF9-9B53-0B8E7E315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161121"/>
              </p:ext>
            </p:extLst>
          </p:nvPr>
        </p:nvGraphicFramePr>
        <p:xfrm>
          <a:off x="845977" y="4370435"/>
          <a:ext cx="339780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202465420"/>
                    </a:ext>
                  </a:extLst>
                </a:gridCol>
                <a:gridCol w="614175">
                  <a:extLst>
                    <a:ext uri="{9D8B030D-6E8A-4147-A177-3AD203B41FA5}">
                      <a16:colId xmlns:a16="http://schemas.microsoft.com/office/drawing/2014/main" val="3516500995"/>
                    </a:ext>
                  </a:extLst>
                </a:gridCol>
                <a:gridCol w="2271563">
                  <a:extLst>
                    <a:ext uri="{9D8B030D-6E8A-4147-A177-3AD203B41FA5}">
                      <a16:colId xmlns:a16="http://schemas.microsoft.com/office/drawing/2014/main" val="1118812699"/>
                    </a:ext>
                  </a:extLst>
                </a:gridCol>
              </a:tblGrid>
              <a:tr h="2743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Geometry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MANG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Misalignment angle of material orientation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235254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NOTCHR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Notch radius ratio Rx/Ry with Ry=48mm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77773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32C2DA3-F76C-4CAA-A63D-1F9B2609E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039016"/>
              </p:ext>
            </p:extLst>
          </p:nvPr>
        </p:nvGraphicFramePr>
        <p:xfrm>
          <a:off x="4780852" y="1077263"/>
          <a:ext cx="3652286" cy="2504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9301">
                  <a:extLst>
                    <a:ext uri="{9D8B030D-6E8A-4147-A177-3AD203B41FA5}">
                      <a16:colId xmlns:a16="http://schemas.microsoft.com/office/drawing/2014/main" val="2524710362"/>
                    </a:ext>
                  </a:extLst>
                </a:gridCol>
                <a:gridCol w="509301">
                  <a:extLst>
                    <a:ext uri="{9D8B030D-6E8A-4147-A177-3AD203B41FA5}">
                      <a16:colId xmlns:a16="http://schemas.microsoft.com/office/drawing/2014/main" val="1222791534"/>
                    </a:ext>
                  </a:extLst>
                </a:gridCol>
                <a:gridCol w="2633684">
                  <a:extLst>
                    <a:ext uri="{9D8B030D-6E8A-4147-A177-3AD203B41FA5}">
                      <a16:colId xmlns:a16="http://schemas.microsoft.com/office/drawing/2014/main" val="1223859123"/>
                    </a:ext>
                  </a:extLst>
                </a:gridCol>
              </a:tblGrid>
              <a:tr h="227648">
                <a:tc rowSpan="1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Moduli, poisons ratio and Density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Young’s modulus in longitudinal direction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6471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EB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Young’s modulus in transverse direction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1435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Young’s modulus in through thickness direction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869120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Moduli, poisons ratio and Density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GAB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Shear modulus plane ab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850786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kern="1200" dirty="0">
                          <a:solidFill>
                            <a:srgbClr val="1F497D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GCA</a:t>
                      </a:r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Shear modulus plane ca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963837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kern="1200" dirty="0">
                          <a:solidFill>
                            <a:srgbClr val="1F497D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GBC</a:t>
                      </a:r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Shear modulus plane bc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21726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kern="1200" dirty="0">
                          <a:solidFill>
                            <a:srgbClr val="1F497D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PBA</a:t>
                      </a:r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Poisson’s ratio in ba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338362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PCA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Poisson’s ratio in ca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954278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PCB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Poisson’s ratio in cb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722499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RHO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Mass density of composite material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955933"/>
                  </a:ext>
                </a:extLst>
              </a:tr>
              <a:tr h="227648">
                <a:tc vMerge="1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RHOC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0330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Mass density of cohesive layer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414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4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3.3 Experiment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98C43-A576-42D9-BC5A-8EEC1435F7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Correlation between design variables – </a:t>
            </a:r>
            <a:r>
              <a:rPr lang="en-US" dirty="0">
                <a:solidFill>
                  <a:srgbClr val="00B050"/>
                </a:solidFill>
              </a:rPr>
              <a:t>minimum correlation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AFD7E-E518-40A4-9A35-DB284C8728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" b="1268"/>
          <a:stretch/>
        </p:blipFill>
        <p:spPr>
          <a:xfrm>
            <a:off x="1284371" y="1127961"/>
            <a:ext cx="6575258" cy="49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66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3.3 Experiment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98C43-A576-42D9-BC5A-8EEC1435F7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Response variables (Output parameters)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78F49F-8DB5-4D74-8FBC-C4590B64B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362968"/>
              </p:ext>
            </p:extLst>
          </p:nvPr>
        </p:nvGraphicFramePr>
        <p:xfrm>
          <a:off x="2088169" y="1148197"/>
          <a:ext cx="4967663" cy="181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70">
                  <a:extLst>
                    <a:ext uri="{9D8B030D-6E8A-4147-A177-3AD203B41FA5}">
                      <a16:colId xmlns:a16="http://schemas.microsoft.com/office/drawing/2014/main" val="632988837"/>
                    </a:ext>
                  </a:extLst>
                </a:gridCol>
                <a:gridCol w="4216193">
                  <a:extLst>
                    <a:ext uri="{9D8B030D-6E8A-4147-A177-3AD203B41FA5}">
                      <a16:colId xmlns:a16="http://schemas.microsoft.com/office/drawing/2014/main" val="20602112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applied stress in x-direction before failure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97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rgbClr val="1F497D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gMLS</a:t>
                      </a:r>
                      <a:endParaRPr lang="en-US" sz="11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longitudinal stress globally at maximum 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627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transverse stress globally at maximum 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907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gMPS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principle stress globally at maximum 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706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gMSS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shear stress globally at maximum 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2371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gMIPSS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in-plane shear stress globally at maximum 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466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>
                          <a:solidFill>
                            <a:srgbClr val="1F497D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Stress concentration factor at the notch at maximum gMAS </a:t>
                      </a:r>
                      <a:endParaRPr lang="en-US" sz="1100" dirty="0">
                        <a:solidFill>
                          <a:srgbClr val="1F497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219775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25DBD9AD-20D1-4411-9FD9-AA042DE1F737}"/>
              </a:ext>
            </a:extLst>
          </p:cNvPr>
          <p:cNvGrpSpPr/>
          <p:nvPr/>
        </p:nvGrpSpPr>
        <p:grpSpPr>
          <a:xfrm>
            <a:off x="3074724" y="3055506"/>
            <a:ext cx="2994554" cy="3032611"/>
            <a:chOff x="2952317" y="2979306"/>
            <a:chExt cx="2994554" cy="30326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91B02F-94F7-4F6E-AF2C-2DF4374E1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7" t="9480" r="7318" b="5021"/>
            <a:stretch/>
          </p:blipFill>
          <p:spPr>
            <a:xfrm>
              <a:off x="3200400" y="3062379"/>
              <a:ext cx="2733675" cy="273190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FD8619-7B9D-4318-B7E2-A9F9C963CD0E}"/>
                </a:ext>
              </a:extLst>
            </p:cNvPr>
            <p:cNvSpPr txBox="1"/>
            <p:nvPr/>
          </p:nvSpPr>
          <p:spPr>
            <a:xfrm rot="16200000">
              <a:off x="1860618" y="4099880"/>
              <a:ext cx="249117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F497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Applied stress (MPa)</a:t>
              </a:r>
              <a:endParaRPr 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76E6F0-A5D2-4FED-B93C-75A7DB5E4999}"/>
                </a:ext>
              </a:extLst>
            </p:cNvPr>
            <p:cNvSpPr txBox="1"/>
            <p:nvPr/>
          </p:nvSpPr>
          <p:spPr>
            <a:xfrm>
              <a:off x="3572294" y="5704140"/>
              <a:ext cx="19898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F497D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 (sec)</a:t>
              </a:r>
              <a:endParaRPr lang="en-US" sz="1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549FBE-E34C-47B1-B312-F6D0F066F162}"/>
                </a:ext>
              </a:extLst>
            </p:cNvPr>
            <p:cNvSpPr/>
            <p:nvPr/>
          </p:nvSpPr>
          <p:spPr>
            <a:xfrm>
              <a:off x="4305299" y="3179361"/>
              <a:ext cx="295275" cy="2381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68244D-A91F-4A97-B50D-52CCF1858F4D}"/>
                </a:ext>
              </a:extLst>
            </p:cNvPr>
            <p:cNvSpPr txBox="1"/>
            <p:nvPr/>
          </p:nvSpPr>
          <p:spPr>
            <a:xfrm>
              <a:off x="4452936" y="3325656"/>
              <a:ext cx="14939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Maximum applied 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stress (gMAS)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50F318-0316-4B66-948A-BE602FB0A28D}"/>
                </a:ext>
              </a:extLst>
            </p:cNvPr>
            <p:cNvSpPr txBox="1"/>
            <p:nvPr/>
          </p:nvSpPr>
          <p:spPr>
            <a:xfrm>
              <a:off x="3253743" y="2979306"/>
              <a:ext cx="4191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highlight>
                    <a:srgbClr val="FFFFFF"/>
                  </a:highlight>
                </a:rPr>
                <a:t>1e8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72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920" y="3387240"/>
            <a:ext cx="7933320" cy="119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DejaVu Sans"/>
              </a:rPr>
              <a:t>4. Results</a:t>
            </a:r>
            <a:endParaRPr kumimoji="0" lang="en-US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39397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526DF92-C740-4913-B33A-6FC8893D9184}"/>
              </a:ext>
            </a:extLst>
          </p:cNvPr>
          <p:cNvGrpSpPr/>
          <p:nvPr/>
        </p:nvGrpSpPr>
        <p:grpSpPr>
          <a:xfrm>
            <a:off x="1259407" y="569595"/>
            <a:ext cx="7133823" cy="2760482"/>
            <a:chOff x="695109" y="607694"/>
            <a:chExt cx="7133823" cy="27604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247D90-A357-4884-880C-0586B4F83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2212" r="19244" b="2389"/>
            <a:stretch/>
          </p:blipFill>
          <p:spPr>
            <a:xfrm>
              <a:off x="695109" y="607695"/>
              <a:ext cx="6543089" cy="276048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F823A3-613A-49C0-939D-3342F6565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53" t="2212" r="9302" b="2389"/>
            <a:stretch/>
          </p:blipFill>
          <p:spPr>
            <a:xfrm>
              <a:off x="7347328" y="607694"/>
              <a:ext cx="481604" cy="276048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8DBCC3-7DFA-4521-B990-B989FD37C243}"/>
              </a:ext>
            </a:extLst>
          </p:cNvPr>
          <p:cNvGrpSpPr/>
          <p:nvPr/>
        </p:nvGrpSpPr>
        <p:grpSpPr>
          <a:xfrm>
            <a:off x="1291282" y="3349625"/>
            <a:ext cx="7063446" cy="2760481"/>
            <a:chOff x="781612" y="3218292"/>
            <a:chExt cx="7063446" cy="27604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0420A4-A93B-482F-B4C5-3834D3544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" t="2293" r="18901" b="2713"/>
            <a:stretch/>
          </p:blipFill>
          <p:spPr>
            <a:xfrm>
              <a:off x="781612" y="3218292"/>
              <a:ext cx="6509379" cy="274883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F236F1F-515C-41CA-B7C3-35260ECCE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28" t="2293" r="9450" b="4398"/>
            <a:stretch/>
          </p:blipFill>
          <p:spPr>
            <a:xfrm>
              <a:off x="7362801" y="3218292"/>
              <a:ext cx="482257" cy="276048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780" y="225975"/>
            <a:ext cx="8428440" cy="381720"/>
          </a:xfrm>
        </p:spPr>
        <p:txBody>
          <a:bodyPr anchor="t"/>
          <a:lstStyle/>
          <a:p>
            <a:r>
              <a:rPr lang="en-US" dirty="0"/>
              <a:t>4.1 Bivariate Analysis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7447D2-6749-4D1F-A134-28098831FC81}"/>
              </a:ext>
            </a:extLst>
          </p:cNvPr>
          <p:cNvGrpSpPr/>
          <p:nvPr/>
        </p:nvGrpSpPr>
        <p:grpSpPr>
          <a:xfrm>
            <a:off x="1784511" y="2807170"/>
            <a:ext cx="5971414" cy="531633"/>
            <a:chOff x="2284151" y="5581648"/>
            <a:chExt cx="5971414" cy="53163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40E536-D92E-4890-8201-D96E004F22E1}"/>
                </a:ext>
              </a:extLst>
            </p:cNvPr>
            <p:cNvSpPr/>
            <p:nvPr/>
          </p:nvSpPr>
          <p:spPr>
            <a:xfrm>
              <a:off x="2284151" y="5581649"/>
              <a:ext cx="188120" cy="203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0332B17-F1BB-40B9-A769-E2EE3641E589}"/>
                </a:ext>
              </a:extLst>
            </p:cNvPr>
            <p:cNvSpPr/>
            <p:nvPr/>
          </p:nvSpPr>
          <p:spPr>
            <a:xfrm>
              <a:off x="2688964" y="5581648"/>
              <a:ext cx="185736" cy="203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DDA864-0B3C-4F03-9C8D-070F94E41DF5}"/>
                </a:ext>
              </a:extLst>
            </p:cNvPr>
            <p:cNvSpPr/>
            <p:nvPr/>
          </p:nvSpPr>
          <p:spPr>
            <a:xfrm>
              <a:off x="6484675" y="5581648"/>
              <a:ext cx="189083" cy="3873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D8A37F-086E-46AD-BF79-1C8260DE5DA2}"/>
                </a:ext>
              </a:extLst>
            </p:cNvPr>
            <p:cNvSpPr/>
            <p:nvPr/>
          </p:nvSpPr>
          <p:spPr>
            <a:xfrm>
              <a:off x="8070589" y="5581648"/>
              <a:ext cx="184976" cy="5316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779F6C-1CDE-4D54-A647-00930A40184D}"/>
              </a:ext>
            </a:extLst>
          </p:cNvPr>
          <p:cNvGrpSpPr/>
          <p:nvPr/>
        </p:nvGrpSpPr>
        <p:grpSpPr>
          <a:xfrm>
            <a:off x="1758698" y="5577177"/>
            <a:ext cx="5971414" cy="531633"/>
            <a:chOff x="2284151" y="5581648"/>
            <a:chExt cx="5971414" cy="53163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45F616-8EDD-4396-AE5D-5ADCC9F1ADCD}"/>
                </a:ext>
              </a:extLst>
            </p:cNvPr>
            <p:cNvSpPr/>
            <p:nvPr/>
          </p:nvSpPr>
          <p:spPr>
            <a:xfrm>
              <a:off x="2284151" y="5581649"/>
              <a:ext cx="188120" cy="203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486EC1-BD19-4B01-823A-CB6B180C88DE}"/>
                </a:ext>
              </a:extLst>
            </p:cNvPr>
            <p:cNvSpPr/>
            <p:nvPr/>
          </p:nvSpPr>
          <p:spPr>
            <a:xfrm>
              <a:off x="2688964" y="5581648"/>
              <a:ext cx="185736" cy="203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CEE99C-72C2-49A9-928E-2C52FA707E47}"/>
                </a:ext>
              </a:extLst>
            </p:cNvPr>
            <p:cNvSpPr/>
            <p:nvPr/>
          </p:nvSpPr>
          <p:spPr>
            <a:xfrm>
              <a:off x="6484675" y="5581648"/>
              <a:ext cx="189083" cy="3873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94536E-2C9A-4968-8F4D-78BF5AA06703}"/>
                </a:ext>
              </a:extLst>
            </p:cNvPr>
            <p:cNvSpPr/>
            <p:nvPr/>
          </p:nvSpPr>
          <p:spPr>
            <a:xfrm>
              <a:off x="8070589" y="5581648"/>
              <a:ext cx="184976" cy="5316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EBA2C2B-D9BF-4A37-9645-AFF45A1CFD29}"/>
              </a:ext>
            </a:extLst>
          </p:cNvPr>
          <p:cNvSpPr txBox="1"/>
          <p:nvPr/>
        </p:nvSpPr>
        <p:spPr>
          <a:xfrm rot="16200000">
            <a:off x="-306514" y="1554597"/>
            <a:ext cx="2307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Pearson’s </a:t>
            </a:r>
          </a:p>
          <a:p>
            <a:pPr algn="ctr"/>
            <a:r>
              <a:rPr lang="en-US" sz="1600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correlation coefficient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151A66-D082-447A-A7DE-19FA0C1B5B3D}"/>
              </a:ext>
            </a:extLst>
          </p:cNvPr>
          <p:cNvSpPr txBox="1"/>
          <p:nvPr/>
        </p:nvSpPr>
        <p:spPr>
          <a:xfrm rot="16200000">
            <a:off x="-306515" y="4290475"/>
            <a:ext cx="2307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Spearman’s ranked 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407524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14A2-CFFB-4B0A-BC95-915AB780D6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140" y="811530"/>
            <a:ext cx="5823204" cy="5234940"/>
          </a:xfrm>
        </p:spPr>
        <p:txBody>
          <a:bodyPr/>
          <a:lstStyle/>
          <a:p>
            <a:r>
              <a:rPr lang="en-US" dirty="0"/>
              <a:t>Influence of Longitudinal Tensile Strength (XT)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Influence of Misalignment Angle (MANG)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303A56-541C-4443-83AA-2609AAA90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208" y="1327798"/>
            <a:ext cx="2543523" cy="1259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4.1 Bivariate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F29AF-EF1C-4270-8328-B84B3B86A5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508" b="49586"/>
          <a:stretch/>
        </p:blipFill>
        <p:spPr>
          <a:xfrm>
            <a:off x="543792" y="1210775"/>
            <a:ext cx="2334562" cy="1916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9A4406-B4F2-43AF-8BB1-FA349BAAE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168"/>
          <a:stretch/>
        </p:blipFill>
        <p:spPr>
          <a:xfrm>
            <a:off x="6297433" y="655320"/>
            <a:ext cx="2078671" cy="4541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B3412B-BA3E-48D9-A538-D2565FE80C8D}"/>
              </a:ext>
            </a:extLst>
          </p:cNvPr>
          <p:cNvGrpSpPr/>
          <p:nvPr/>
        </p:nvGrpSpPr>
        <p:grpSpPr>
          <a:xfrm>
            <a:off x="5771339" y="3160459"/>
            <a:ext cx="3037443" cy="1619186"/>
            <a:chOff x="5697717" y="1299430"/>
            <a:chExt cx="3037443" cy="16191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978DAD6-F57B-4C36-9DE7-242AA1373993}"/>
                </a:ext>
              </a:extLst>
            </p:cNvPr>
            <p:cNvGrpSpPr/>
            <p:nvPr/>
          </p:nvGrpSpPr>
          <p:grpSpPr>
            <a:xfrm>
              <a:off x="5697717" y="1299430"/>
              <a:ext cx="2708702" cy="1141684"/>
              <a:chOff x="5881110" y="4380435"/>
              <a:chExt cx="2708702" cy="114168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55947C8-091D-4666-B094-BD670861CD73}"/>
                  </a:ext>
                </a:extLst>
              </p:cNvPr>
              <p:cNvGrpSpPr/>
              <p:nvPr/>
            </p:nvGrpSpPr>
            <p:grpSpPr>
              <a:xfrm>
                <a:off x="6239408" y="4657458"/>
                <a:ext cx="1980667" cy="864661"/>
                <a:chOff x="6239408" y="4657458"/>
                <a:chExt cx="1980667" cy="864661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A9F813B7-9F0B-4029-9686-74C7AFA1EE9B}"/>
                    </a:ext>
                  </a:extLst>
                </p:cNvPr>
                <p:cNvSpPr/>
                <p:nvPr/>
              </p:nvSpPr>
              <p:spPr>
                <a:xfrm>
                  <a:off x="6246975" y="4657458"/>
                  <a:ext cx="1965533" cy="863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3305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0983905-855A-4EDD-919B-4AF5E529CC94}"/>
                    </a:ext>
                  </a:extLst>
                </p:cNvPr>
                <p:cNvCxnSpPr>
                  <a:cxnSpLocks/>
                  <a:stCxn id="30" idx="1"/>
                </p:cNvCxnSpPr>
                <p:nvPr/>
              </p:nvCxnSpPr>
              <p:spPr>
                <a:xfrm flipV="1">
                  <a:off x="6246975" y="4662751"/>
                  <a:ext cx="1353975" cy="426270"/>
                </a:xfrm>
                <a:prstGeom prst="line">
                  <a:avLst/>
                </a:prstGeom>
                <a:ln w="9525">
                  <a:solidFill>
                    <a:srgbClr val="03305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7F16A7F-8F3A-4FFB-9F9F-02DF4B8CA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46975" y="4657458"/>
                  <a:ext cx="1890509" cy="609600"/>
                </a:xfrm>
                <a:prstGeom prst="line">
                  <a:avLst/>
                </a:prstGeom>
                <a:ln w="9525">
                  <a:solidFill>
                    <a:srgbClr val="03305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2F62C5A7-51EC-4CFF-A6D1-65A94B1DE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46975" y="4820026"/>
                  <a:ext cx="1965533" cy="637176"/>
                </a:xfrm>
                <a:prstGeom prst="line">
                  <a:avLst/>
                </a:prstGeom>
                <a:ln w="9525">
                  <a:solidFill>
                    <a:srgbClr val="03305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8F26B3B6-DBB5-4365-81BD-F2378E9E1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4638" y="4995864"/>
                  <a:ext cx="1595437" cy="526255"/>
                </a:xfrm>
                <a:prstGeom prst="line">
                  <a:avLst/>
                </a:prstGeom>
                <a:ln w="9525">
                  <a:solidFill>
                    <a:srgbClr val="03305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D743B89-C356-4F08-9C96-594FB924D0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2807" y="5205414"/>
                  <a:ext cx="997743" cy="311944"/>
                </a:xfrm>
                <a:prstGeom prst="line">
                  <a:avLst/>
                </a:prstGeom>
                <a:ln w="9525">
                  <a:solidFill>
                    <a:srgbClr val="03305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CCAFFFE4-261A-4FC9-BFF3-7A4BD064D0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812882" y="5383451"/>
                  <a:ext cx="407193" cy="137133"/>
                </a:xfrm>
                <a:prstGeom prst="line">
                  <a:avLst/>
                </a:prstGeom>
                <a:ln w="9525">
                  <a:solidFill>
                    <a:srgbClr val="03305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CC2A42E-701B-4FBC-A1B6-02D616C65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39408" y="4662750"/>
                  <a:ext cx="792423" cy="240937"/>
                </a:xfrm>
                <a:prstGeom prst="line">
                  <a:avLst/>
                </a:prstGeom>
                <a:ln w="9525">
                  <a:solidFill>
                    <a:srgbClr val="03305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8BA1CFC-2D19-4A5A-B81F-72693F62E16A}"/>
                  </a:ext>
                </a:extLst>
              </p:cNvPr>
              <p:cNvGrpSpPr/>
              <p:nvPr/>
            </p:nvGrpSpPr>
            <p:grpSpPr>
              <a:xfrm>
                <a:off x="7105015" y="4530881"/>
                <a:ext cx="639444" cy="677171"/>
                <a:chOff x="7010737" y="4562585"/>
                <a:chExt cx="639444" cy="677171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A35443C4-98FD-4EBB-871F-A0BFF53F4076}"/>
                    </a:ext>
                  </a:extLst>
                </p:cNvPr>
                <p:cNvGrpSpPr/>
                <p:nvPr/>
              </p:nvGrpSpPr>
              <p:grpSpPr>
                <a:xfrm>
                  <a:off x="7101541" y="4639873"/>
                  <a:ext cx="548640" cy="548640"/>
                  <a:chOff x="5900737" y="5298283"/>
                  <a:chExt cx="548640" cy="548640"/>
                </a:xfrm>
              </p:grpSpPr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BC3C8837-FC82-4DE5-B59C-0E0BAF07DB2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05500" y="5298283"/>
                    <a:ext cx="0" cy="54864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>
                    <a:extLst>
                      <a:ext uri="{FF2B5EF4-FFF2-40B4-BE49-F238E27FC236}">
                        <a16:creationId xmlns:a16="http://schemas.microsoft.com/office/drawing/2014/main" id="{139B7B6A-7965-4DF3-B36E-3C32FA1A25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6175057" y="5568194"/>
                    <a:ext cx="0" cy="54864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accent6"/>
                  </a:lnRef>
                  <a:fillRef idx="0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0B7E4EB-1FA3-4D67-A103-A0668503510D}"/>
                    </a:ext>
                  </a:extLst>
                </p:cNvPr>
                <p:cNvGrpSpPr/>
                <p:nvPr/>
              </p:nvGrpSpPr>
              <p:grpSpPr>
                <a:xfrm rot="-1080000">
                  <a:off x="7010737" y="4562585"/>
                  <a:ext cx="548640" cy="548640"/>
                  <a:chOff x="5903253" y="5298283"/>
                  <a:chExt cx="548640" cy="548640"/>
                </a:xfrm>
              </p:grpSpPr>
              <p:cxnSp>
                <p:nvCxnSpPr>
                  <p:cNvPr id="26" name="Straight Arrow Connector 25">
                    <a:extLst>
                      <a:ext uri="{FF2B5EF4-FFF2-40B4-BE49-F238E27FC236}">
                        <a16:creationId xmlns:a16="http://schemas.microsoft.com/office/drawing/2014/main" id="{1362AF5B-B90D-4B95-A573-02A78380D03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5905500" y="5298283"/>
                    <a:ext cx="0" cy="548640"/>
                  </a:xfrm>
                  <a:prstGeom prst="straightConnector1">
                    <a:avLst/>
                  </a:prstGeom>
                  <a:ln>
                    <a:solidFill>
                      <a:srgbClr val="41C200"/>
                    </a:solidFill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B0365FF3-DE9E-4AEE-ABD0-7770B537CF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6177573" y="5567169"/>
                    <a:ext cx="0" cy="548640"/>
                  </a:xfrm>
                  <a:prstGeom prst="straightConnector1">
                    <a:avLst/>
                  </a:prstGeom>
                  <a:ln>
                    <a:solidFill>
                      <a:srgbClr val="41C200"/>
                    </a:solidFill>
                    <a:tailEnd type="triangle"/>
                  </a:ln>
                </p:spPr>
                <p:style>
                  <a:lnRef idx="2">
                    <a:schemeClr val="accent3"/>
                  </a:lnRef>
                  <a:fillRef idx="0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07DDADFF-40AD-4686-A5E3-C318288C4639}"/>
                    </a:ext>
                  </a:extLst>
                </p:cNvPr>
                <p:cNvSpPr/>
                <p:nvPr/>
              </p:nvSpPr>
              <p:spPr>
                <a:xfrm rot="1790862">
                  <a:off x="7284082" y="5053002"/>
                  <a:ext cx="188739" cy="186754"/>
                </a:xfrm>
                <a:prstGeom prst="arc">
                  <a:avLst/>
                </a:prstGeom>
                <a:ln>
                  <a:solidFill>
                    <a:srgbClr val="41C2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F92CFC-67B8-4FD0-859C-443CFBCD23B4}"/>
                  </a:ext>
                </a:extLst>
              </p:cNvPr>
              <p:cNvSpPr txBox="1"/>
              <p:nvPr/>
            </p:nvSpPr>
            <p:spPr>
              <a:xfrm>
                <a:off x="7065779" y="4391974"/>
                <a:ext cx="2792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accent6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540467-46AD-478C-B4E7-279056A18DC8}"/>
                  </a:ext>
                </a:extLst>
              </p:cNvPr>
              <p:cNvSpPr txBox="1"/>
              <p:nvPr/>
            </p:nvSpPr>
            <p:spPr>
              <a:xfrm>
                <a:off x="7622635" y="5083985"/>
                <a:ext cx="27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accent6">
                        <a:lumMod val="7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2E8BAF-3DCE-40C3-ADDB-929BD8993F7D}"/>
                  </a:ext>
                </a:extLst>
              </p:cNvPr>
              <p:cNvSpPr txBox="1"/>
              <p:nvPr/>
            </p:nvSpPr>
            <p:spPr>
              <a:xfrm>
                <a:off x="7564127" y="4728434"/>
                <a:ext cx="28405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41C2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E52EA7-E85C-40DA-A9B7-0BF69E3E6834}"/>
                  </a:ext>
                </a:extLst>
              </p:cNvPr>
              <p:cNvSpPr txBox="1"/>
              <p:nvPr/>
            </p:nvSpPr>
            <p:spPr>
              <a:xfrm>
                <a:off x="6830881" y="4380435"/>
                <a:ext cx="29527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41C2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</a:t>
                </a:r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D92BB6C6-104C-4B3C-A714-23221F14CD30}"/>
                  </a:ext>
                </a:extLst>
              </p:cNvPr>
              <p:cNvSpPr/>
              <p:nvPr/>
            </p:nvSpPr>
            <p:spPr>
              <a:xfrm>
                <a:off x="8224052" y="4933213"/>
                <a:ext cx="365760" cy="301544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A04BB1F3-C6EF-46E8-A478-D9791ADCAC20}"/>
                  </a:ext>
                </a:extLst>
              </p:cNvPr>
              <p:cNvSpPr/>
              <p:nvPr/>
            </p:nvSpPr>
            <p:spPr>
              <a:xfrm rot="10800000">
                <a:off x="5881110" y="4932763"/>
                <a:ext cx="365760" cy="301544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E07BE2-660C-4A58-8182-68D054DBED79}"/>
                </a:ext>
              </a:extLst>
            </p:cNvPr>
            <p:cNvSpPr txBox="1"/>
            <p:nvPr/>
          </p:nvSpPr>
          <p:spPr>
            <a:xfrm>
              <a:off x="7925972" y="2610839"/>
              <a:ext cx="8091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MANG</a:t>
              </a:r>
              <a:endParaRPr lang="en-US" sz="1400" dirty="0">
                <a:highlight>
                  <a:srgbClr val="FFFFFF"/>
                </a:highlight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BC36C3-D53D-4A67-96D7-FB7FBA405D72}"/>
                </a:ext>
              </a:extLst>
            </p:cNvPr>
            <p:cNvSpPr/>
            <p:nvPr/>
          </p:nvSpPr>
          <p:spPr>
            <a:xfrm>
              <a:off x="7376160" y="2027722"/>
              <a:ext cx="904672" cy="589229"/>
            </a:xfrm>
            <a:custGeom>
              <a:avLst/>
              <a:gdLst>
                <a:gd name="connsiteX0" fmla="*/ 0 w 685800"/>
                <a:gd name="connsiteY0" fmla="*/ 0 h 685800"/>
                <a:gd name="connsiteX1" fmla="*/ 518160 w 685800"/>
                <a:gd name="connsiteY1" fmla="*/ 121920 h 685800"/>
                <a:gd name="connsiteX2" fmla="*/ 685800 w 685800"/>
                <a:gd name="connsiteY2" fmla="*/ 685800 h 685800"/>
                <a:gd name="connsiteX3" fmla="*/ 685800 w 685800"/>
                <a:gd name="connsiteY3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685800">
                  <a:moveTo>
                    <a:pt x="0" y="0"/>
                  </a:moveTo>
                  <a:cubicBezTo>
                    <a:pt x="201930" y="3810"/>
                    <a:pt x="403860" y="7620"/>
                    <a:pt x="518160" y="121920"/>
                  </a:cubicBezTo>
                  <a:cubicBezTo>
                    <a:pt x="632460" y="236220"/>
                    <a:pt x="685800" y="685800"/>
                    <a:pt x="685800" y="685800"/>
                  </a:cubicBezTo>
                  <a:lnTo>
                    <a:pt x="685800" y="68580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6E3CE-BFD6-4DC5-81CE-EF93055C4B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636" b="50990"/>
          <a:stretch/>
        </p:blipFill>
        <p:spPr>
          <a:xfrm>
            <a:off x="440332" y="3860288"/>
            <a:ext cx="2424765" cy="20343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8BB75C-74B0-4399-BD0D-F5F4C7BC45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977" b="50990"/>
          <a:stretch/>
        </p:blipFill>
        <p:spPr>
          <a:xfrm>
            <a:off x="3152618" y="3884712"/>
            <a:ext cx="2457093" cy="203431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932BB1-7D27-4CD8-80BF-3E5E1B9581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999" r="65870"/>
          <a:stretch/>
        </p:blipFill>
        <p:spPr>
          <a:xfrm>
            <a:off x="3169858" y="1264627"/>
            <a:ext cx="2362265" cy="1887350"/>
          </a:xfrm>
          <a:prstGeom prst="rect">
            <a:avLst/>
          </a:prstGeom>
        </p:spPr>
      </p:pic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7209D91C-9722-4F1A-B4A1-2223370E0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470857"/>
              </p:ext>
            </p:extLst>
          </p:nvPr>
        </p:nvGraphicFramePr>
        <p:xfrm>
          <a:off x="6297433" y="4857750"/>
          <a:ext cx="292258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4417">
                  <a:extLst>
                    <a:ext uri="{9D8B030D-6E8A-4147-A177-3AD203B41FA5}">
                      <a16:colId xmlns:a16="http://schemas.microsoft.com/office/drawing/2014/main" val="632988837"/>
                    </a:ext>
                  </a:extLst>
                </a:gridCol>
                <a:gridCol w="2208163">
                  <a:extLst>
                    <a:ext uri="{9D8B030D-6E8A-4147-A177-3AD203B41FA5}">
                      <a16:colId xmlns:a16="http://schemas.microsoft.com/office/drawing/2014/main" val="20602112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applied stress in x-direction before failure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97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dirty="0">
                          <a:solidFill>
                            <a:srgbClr val="1F497D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gMLS</a:t>
                      </a:r>
                      <a:endParaRPr lang="en-US" sz="1000" dirty="0">
                        <a:solidFill>
                          <a:srgbClr val="1F497D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longitudinal stress globally at maximum 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627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gMIPSS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in-plane shear stress globally at maximum 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466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4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4.1 Bivariate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14A2-CFFB-4B0A-BC95-915AB780D6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140" y="811530"/>
            <a:ext cx="8138160" cy="5234940"/>
          </a:xfrm>
        </p:spPr>
        <p:txBody>
          <a:bodyPr/>
          <a:lstStyle/>
          <a:p>
            <a:r>
              <a:rPr lang="en-US" dirty="0"/>
              <a:t>Influence of Notch Radius Ratio (NOTCHR)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E9995C-3BAC-4B01-9525-3A0D513EA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181106"/>
              </p:ext>
            </p:extLst>
          </p:nvPr>
        </p:nvGraphicFramePr>
        <p:xfrm>
          <a:off x="4637390" y="5475972"/>
          <a:ext cx="4404393" cy="48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961">
                  <a:extLst>
                    <a:ext uri="{9D8B030D-6E8A-4147-A177-3AD203B41FA5}">
                      <a16:colId xmlns:a16="http://schemas.microsoft.com/office/drawing/2014/main" val="632988837"/>
                    </a:ext>
                  </a:extLst>
                </a:gridCol>
                <a:gridCol w="3750432">
                  <a:extLst>
                    <a:ext uri="{9D8B030D-6E8A-4147-A177-3AD203B41FA5}">
                      <a16:colId xmlns:a16="http://schemas.microsoft.com/office/drawing/2014/main" val="20602112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gMAS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Maximum applied stress in x-direction before failure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97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rgbClr val="1F497D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dirty="0">
                          <a:solidFill>
                            <a:srgbClr val="1F497D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Stress concentration factor at the notch at maximum gMAS </a:t>
                      </a:r>
                      <a:endParaRPr lang="en-US" sz="1000" dirty="0">
                        <a:solidFill>
                          <a:srgbClr val="1F497D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21977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2D754A1E-7FF3-432F-8FBF-3644DD48C2B4}"/>
              </a:ext>
            </a:extLst>
          </p:cNvPr>
          <p:cNvGrpSpPr/>
          <p:nvPr/>
        </p:nvGrpSpPr>
        <p:grpSpPr>
          <a:xfrm>
            <a:off x="1809120" y="3112650"/>
            <a:ext cx="5525040" cy="2103120"/>
            <a:chOff x="1498198" y="2817373"/>
            <a:chExt cx="5525040" cy="21031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3630FD-4607-4486-B9F5-582620037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216"/>
            <a:stretch/>
          </p:blipFill>
          <p:spPr>
            <a:xfrm>
              <a:off x="1498198" y="2817373"/>
              <a:ext cx="2525269" cy="21031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A9F5B44-4DEB-48C4-991B-B70908FDC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86" r="1"/>
            <a:stretch/>
          </p:blipFill>
          <p:spPr>
            <a:xfrm>
              <a:off x="4464961" y="2817373"/>
              <a:ext cx="2558277" cy="21031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306C9B-C511-43E0-B9BB-191B2CCE7010}"/>
              </a:ext>
            </a:extLst>
          </p:cNvPr>
          <p:cNvGrpSpPr/>
          <p:nvPr/>
        </p:nvGrpSpPr>
        <p:grpSpPr>
          <a:xfrm>
            <a:off x="104691" y="1111833"/>
            <a:ext cx="2591565" cy="1820025"/>
            <a:chOff x="6141775" y="728425"/>
            <a:chExt cx="2591565" cy="1820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3987F6B-2A8E-427A-97C2-B95863FF010F}"/>
                </a:ext>
              </a:extLst>
            </p:cNvPr>
            <p:cNvGrpSpPr/>
            <p:nvPr/>
          </p:nvGrpSpPr>
          <p:grpSpPr>
            <a:xfrm>
              <a:off x="6141775" y="728425"/>
              <a:ext cx="2591565" cy="1189726"/>
              <a:chOff x="5869167" y="463513"/>
              <a:chExt cx="2708702" cy="124350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30B421A-25C5-47D0-90D3-7AAF7B49E836}"/>
                  </a:ext>
                </a:extLst>
              </p:cNvPr>
              <p:cNvGrpSpPr/>
              <p:nvPr/>
            </p:nvGrpSpPr>
            <p:grpSpPr>
              <a:xfrm>
                <a:off x="5869167" y="843889"/>
                <a:ext cx="2708702" cy="863125"/>
                <a:chOff x="5697717" y="1576453"/>
                <a:chExt cx="2708702" cy="863125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A17C3C0-770C-4910-9EE8-A11DE7FFE93D}"/>
                    </a:ext>
                  </a:extLst>
                </p:cNvPr>
                <p:cNvGrpSpPr/>
                <p:nvPr/>
              </p:nvGrpSpPr>
              <p:grpSpPr>
                <a:xfrm>
                  <a:off x="5697717" y="1576453"/>
                  <a:ext cx="2708702" cy="863125"/>
                  <a:chOff x="5881110" y="4657458"/>
                  <a:chExt cx="2708702" cy="863125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CD39A42D-D0F9-4709-9464-5BF96DFB92F0}"/>
                      </a:ext>
                    </a:extLst>
                  </p:cNvPr>
                  <p:cNvSpPr/>
                  <p:nvPr/>
                </p:nvSpPr>
                <p:spPr>
                  <a:xfrm>
                    <a:off x="6246975" y="4657458"/>
                    <a:ext cx="1965533" cy="8631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3305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Arrow: Right 19">
                    <a:extLst>
                      <a:ext uri="{FF2B5EF4-FFF2-40B4-BE49-F238E27FC236}">
                        <a16:creationId xmlns:a16="http://schemas.microsoft.com/office/drawing/2014/main" id="{1C00C86B-A6B8-4ED9-A699-F9AC8619C4F3}"/>
                      </a:ext>
                    </a:extLst>
                  </p:cNvPr>
                  <p:cNvSpPr/>
                  <p:nvPr/>
                </p:nvSpPr>
                <p:spPr>
                  <a:xfrm>
                    <a:off x="8224052" y="4933213"/>
                    <a:ext cx="365760" cy="301544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Arrow: Right 20">
                    <a:extLst>
                      <a:ext uri="{FF2B5EF4-FFF2-40B4-BE49-F238E27FC236}">
                        <a16:creationId xmlns:a16="http://schemas.microsoft.com/office/drawing/2014/main" id="{80014828-715A-46AB-8CC4-C8CC79CC64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881110" y="4932763"/>
                    <a:ext cx="365760" cy="301544"/>
                  </a:xfrm>
                  <a:prstGeom prst="rightArrow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9F31BAA-5AF4-4F0A-BE18-ED33D6929DC9}"/>
                    </a:ext>
                  </a:extLst>
                </p:cNvPr>
                <p:cNvSpPr txBox="1"/>
                <p:nvPr/>
              </p:nvSpPr>
              <p:spPr>
                <a:xfrm>
                  <a:off x="7305687" y="2110625"/>
                  <a:ext cx="440554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1F497D"/>
                      </a:solidFill>
                      <a:highlight>
                        <a:srgbClr val="FFFFFF"/>
                      </a:highlight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Rx</a:t>
                  </a:r>
                  <a:endPara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</a:endParaRPr>
                </a:p>
              </p:txBody>
            </p:sp>
          </p:grp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BCE5129-D1E3-4DB4-97B7-F27CDE082745}"/>
                  </a:ext>
                </a:extLst>
              </p:cNvPr>
              <p:cNvSpPr/>
              <p:nvPr/>
            </p:nvSpPr>
            <p:spPr>
              <a:xfrm>
                <a:off x="6863440" y="1052821"/>
                <a:ext cx="666894" cy="426269"/>
              </a:xfrm>
              <a:prstGeom prst="ellipse">
                <a:avLst/>
              </a:prstGeom>
              <a:noFill/>
              <a:ln>
                <a:solidFill>
                  <a:srgbClr val="03305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709D1FB-4E59-4D03-A7C0-149E58939836}"/>
                  </a:ext>
                </a:extLst>
              </p:cNvPr>
              <p:cNvCxnSpPr>
                <a:cxnSpLocks/>
                <a:endCxn id="7" idx="0"/>
              </p:cNvCxnSpPr>
              <p:nvPr/>
            </p:nvCxnSpPr>
            <p:spPr>
              <a:xfrm flipV="1">
                <a:off x="7196887" y="1052821"/>
                <a:ext cx="0" cy="21313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D2FF3997-7861-4EE9-9B73-E3AC50E60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6887" y="1259569"/>
                <a:ext cx="32947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769886-26E4-4616-92D7-D085C9FBF2C1}"/>
                  </a:ext>
                </a:extLst>
              </p:cNvPr>
              <p:cNvSpPr txBox="1"/>
              <p:nvPr/>
            </p:nvSpPr>
            <p:spPr>
              <a:xfrm>
                <a:off x="6641094" y="463513"/>
                <a:ext cx="10965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Ry=48mm</a:t>
                </a:r>
                <a:endParaRPr lang="en-US" sz="1400" dirty="0">
                  <a:solidFill>
                    <a:srgbClr val="1F497D"/>
                  </a:solidFill>
                  <a:highlight>
                    <a:srgbClr val="FFFFFF"/>
                  </a:highlight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F2DEF3-0A47-42E9-AF4F-FF6FFDE58D9D}"/>
                  </a:ext>
                </a:extLst>
              </p:cNvPr>
              <p:cNvSpPr/>
              <p:nvPr/>
            </p:nvSpPr>
            <p:spPr>
              <a:xfrm>
                <a:off x="6567565" y="647700"/>
                <a:ext cx="620635" cy="539750"/>
              </a:xfrm>
              <a:custGeom>
                <a:avLst/>
                <a:gdLst>
                  <a:gd name="connsiteX0" fmla="*/ 620635 w 620635"/>
                  <a:gd name="connsiteY0" fmla="*/ 539750 h 539750"/>
                  <a:gd name="connsiteX1" fmla="*/ 17385 w 620635"/>
                  <a:gd name="connsiteY1" fmla="*/ 330200 h 539750"/>
                  <a:gd name="connsiteX2" fmla="*/ 150735 w 620635"/>
                  <a:gd name="connsiteY2" fmla="*/ 0 h 539750"/>
                  <a:gd name="connsiteX3" fmla="*/ 150735 w 620635"/>
                  <a:gd name="connsiteY3" fmla="*/ 0 h 5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0635" h="539750">
                    <a:moveTo>
                      <a:pt x="620635" y="539750"/>
                    </a:moveTo>
                    <a:cubicBezTo>
                      <a:pt x="358168" y="479954"/>
                      <a:pt x="95702" y="420158"/>
                      <a:pt x="17385" y="330200"/>
                    </a:cubicBezTo>
                    <a:cubicBezTo>
                      <a:pt x="-60932" y="240242"/>
                      <a:pt x="150735" y="0"/>
                      <a:pt x="150735" y="0"/>
                    </a:cubicBezTo>
                    <a:lnTo>
                      <a:pt x="150735" y="0"/>
                    </a:lnTo>
                  </a:path>
                </a:pathLst>
              </a:custGeom>
              <a:noFill/>
              <a:ln>
                <a:solidFill>
                  <a:srgbClr val="1F49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455997C-EEE7-42E1-AEBD-BD1174F361A2}"/>
                  </a:ext>
                </a:extLst>
              </p:cNvPr>
              <p:cNvSpPr/>
              <p:nvPr/>
            </p:nvSpPr>
            <p:spPr>
              <a:xfrm>
                <a:off x="7342381" y="1270000"/>
                <a:ext cx="220469" cy="275436"/>
              </a:xfrm>
              <a:custGeom>
                <a:avLst/>
                <a:gdLst>
                  <a:gd name="connsiteX0" fmla="*/ 10919 w 220469"/>
                  <a:gd name="connsiteY0" fmla="*/ 0 h 275436"/>
                  <a:gd name="connsiteX1" fmla="*/ 23619 w 220469"/>
                  <a:gd name="connsiteY1" fmla="*/ 120650 h 275436"/>
                  <a:gd name="connsiteX2" fmla="*/ 220469 w 220469"/>
                  <a:gd name="connsiteY2" fmla="*/ 260350 h 275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0469" h="275436">
                    <a:moveTo>
                      <a:pt x="10919" y="0"/>
                    </a:moveTo>
                    <a:cubicBezTo>
                      <a:pt x="-194" y="38629"/>
                      <a:pt x="-11306" y="77258"/>
                      <a:pt x="23619" y="120650"/>
                    </a:cubicBezTo>
                    <a:cubicBezTo>
                      <a:pt x="58544" y="164042"/>
                      <a:pt x="150619" y="324908"/>
                      <a:pt x="220469" y="26035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932D5CF-CBDA-470C-A4D6-61BFD99F134E}"/>
                </a:ext>
              </a:extLst>
            </p:cNvPr>
            <p:cNvGrpSpPr/>
            <p:nvPr/>
          </p:nvGrpSpPr>
          <p:grpSpPr>
            <a:xfrm>
              <a:off x="6529793" y="1989016"/>
              <a:ext cx="1474032" cy="559434"/>
              <a:chOff x="5565074" y="5037145"/>
              <a:chExt cx="1474032" cy="55943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F509F0-6748-480B-92CB-22D6EBFC942D}"/>
                  </a:ext>
                </a:extLst>
              </p:cNvPr>
              <p:cNvSpPr txBox="1"/>
              <p:nvPr/>
            </p:nvSpPr>
            <p:spPr>
              <a:xfrm>
                <a:off x="5565074" y="5165760"/>
                <a:ext cx="115018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NOTCHR = </a:t>
                </a:r>
                <a:endParaRPr lang="en-US" sz="1400" dirty="0">
                  <a:highlight>
                    <a:srgbClr val="FFFFFF"/>
                  </a:highligh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E40E67-1522-4530-92EB-1FCC8B5B9AE6}"/>
                  </a:ext>
                </a:extLst>
              </p:cNvPr>
              <p:cNvSpPr txBox="1"/>
              <p:nvPr/>
            </p:nvSpPr>
            <p:spPr>
              <a:xfrm>
                <a:off x="6583811" y="5037145"/>
                <a:ext cx="4552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Rx</a:t>
                </a:r>
                <a:endParaRPr lang="en-US" sz="14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687C10-844A-42B9-93A3-221C6097A709}"/>
                  </a:ext>
                </a:extLst>
              </p:cNvPr>
              <p:cNvSpPr txBox="1"/>
              <p:nvPr/>
            </p:nvSpPr>
            <p:spPr>
              <a:xfrm>
                <a:off x="6583811" y="5288802"/>
                <a:ext cx="45529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Ry</a:t>
                </a:r>
                <a:endParaRPr lang="en-US" sz="1400" dirty="0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C180A87-4DB2-410A-9AFF-D75D448F9AA3}"/>
                  </a:ext>
                </a:extLst>
              </p:cNvPr>
              <p:cNvCxnSpPr/>
              <p:nvPr/>
            </p:nvCxnSpPr>
            <p:spPr>
              <a:xfrm>
                <a:off x="6675320" y="5313784"/>
                <a:ext cx="274320" cy="0"/>
              </a:xfrm>
              <a:prstGeom prst="line">
                <a:avLst/>
              </a:prstGeom>
              <a:ln w="19050">
                <a:solidFill>
                  <a:srgbClr val="1F49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5F3829-B772-49FB-BB07-731D08F782BA}"/>
              </a:ext>
            </a:extLst>
          </p:cNvPr>
          <p:cNvGrpSpPr/>
          <p:nvPr/>
        </p:nvGrpSpPr>
        <p:grpSpPr>
          <a:xfrm>
            <a:off x="3140279" y="1573933"/>
            <a:ext cx="5519594" cy="825798"/>
            <a:chOff x="715376" y="3546959"/>
            <a:chExt cx="4750915" cy="71079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E1719F3-8009-4BF9-872A-A8D61A8AF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4"/>
            <a:stretch/>
          </p:blipFill>
          <p:spPr>
            <a:xfrm>
              <a:off x="715376" y="3546959"/>
              <a:ext cx="1545988" cy="71079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4E68E93-4B1D-49CC-9BBD-6D591BF5E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18" b="4370"/>
            <a:stretch/>
          </p:blipFill>
          <p:spPr>
            <a:xfrm>
              <a:off x="3920304" y="3548669"/>
              <a:ext cx="1545987" cy="67907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8D35D16-DEEA-471D-B2C2-ED553B8618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2" b="2626"/>
            <a:stretch/>
          </p:blipFill>
          <p:spPr>
            <a:xfrm>
              <a:off x="2317841" y="3546999"/>
              <a:ext cx="1545987" cy="694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4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F14A2-CFFB-4B0A-BC95-915AB780D6AB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58140" y="811530"/>
                <a:ext cx="8138160" cy="523494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/>
                  <a:t>Coefficient values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baseline="-2500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smtClean="0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baseline="-25000" dirty="0">
                    <a:solidFill>
                      <a:srgbClr val="03305D"/>
                    </a:solid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…+ </m:t>
                    </m:r>
                    <m:r>
                      <a:rPr lang="en-US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baseline="-2500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3305D"/>
                        </a:solidFill>
                        <a:latin typeface="Cambria Math" panose="02040503050406030204" pitchFamily="18" charset="0"/>
                      </a:rPr>
                      <m:t>𝐼𝑛𝑡𝑒𝑟𝑐𝑒𝑝𝑡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00" dirty="0"/>
              </a:p>
              <a:p>
                <a:endParaRPr lang="en-US" sz="100" dirty="0"/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Higher</a:t>
                </a:r>
                <a:r>
                  <a:rPr lang="en-US" dirty="0"/>
                  <a:t> coefficient values for XT, YT, GI, GII, MANG and NOTCHR</a:t>
                </a:r>
              </a:p>
              <a:p>
                <a:r>
                  <a:rPr lang="en-US" dirty="0"/>
                  <a:t>Regression summary - </a:t>
                </a:r>
                <a:r>
                  <a:rPr lang="en-US" dirty="0">
                    <a:solidFill>
                      <a:srgbClr val="00B050"/>
                    </a:solidFill>
                  </a:rPr>
                  <a:t>gMAS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Higher t-value and lower P-value suggests </a:t>
                </a:r>
                <a:r>
                  <a:rPr lang="en-US" dirty="0">
                    <a:solidFill>
                      <a:srgbClr val="00B050"/>
                    </a:solidFill>
                  </a:rPr>
                  <a:t>good</a:t>
                </a:r>
                <a:r>
                  <a:rPr lang="en-US" dirty="0"/>
                  <a:t> validity of the parameter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F14A2-CFFB-4B0A-BC95-915AB780D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58140" y="811530"/>
                <a:ext cx="8138160" cy="5234940"/>
              </a:xfrm>
              <a:blipFill>
                <a:blip r:embed="rId3"/>
                <a:stretch>
                  <a:fillRect l="-1648" t="-1513" b="-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E6934E3-0945-48D6-9845-A50846A5EC33}"/>
              </a:ext>
            </a:extLst>
          </p:cNvPr>
          <p:cNvGrpSpPr/>
          <p:nvPr/>
        </p:nvGrpSpPr>
        <p:grpSpPr>
          <a:xfrm>
            <a:off x="26622" y="1095950"/>
            <a:ext cx="9002156" cy="2010678"/>
            <a:chOff x="64722" y="1028875"/>
            <a:chExt cx="8882674" cy="19839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711107-0F3D-40C1-897E-2876D943A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" t="3625" r="19613" b="3892"/>
            <a:stretch/>
          </p:blipFill>
          <p:spPr>
            <a:xfrm>
              <a:off x="64722" y="1028875"/>
              <a:ext cx="8543925" cy="198399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6F56028-4968-4270-B692-4218D3156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03" t="3625" r="12368" b="3892"/>
            <a:stretch/>
          </p:blipFill>
          <p:spPr>
            <a:xfrm>
              <a:off x="8640127" y="1047928"/>
              <a:ext cx="307269" cy="19404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4.2 Multiple Linear Regression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16B6FE-410A-48D3-BE48-792CCF97E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58" y="3949908"/>
            <a:ext cx="2728912" cy="169133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503386C-97DB-4D3E-B864-0BE5A5926EDC}"/>
              </a:ext>
            </a:extLst>
          </p:cNvPr>
          <p:cNvGrpSpPr/>
          <p:nvPr/>
        </p:nvGrpSpPr>
        <p:grpSpPr>
          <a:xfrm>
            <a:off x="3310028" y="3949908"/>
            <a:ext cx="2592771" cy="1691335"/>
            <a:chOff x="3530686" y="4070604"/>
            <a:chExt cx="3028949" cy="197586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6968E71-3ED2-4370-837A-3C689E32D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0686" y="4415497"/>
              <a:ext cx="3028949" cy="16309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94E89D-6989-458B-AD4C-6A1C6532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30686" y="4070604"/>
              <a:ext cx="3028949" cy="28893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067154-32EB-4A65-A1B6-48ECB5F6A837}"/>
              </a:ext>
            </a:extLst>
          </p:cNvPr>
          <p:cNvGrpSpPr/>
          <p:nvPr/>
        </p:nvGrpSpPr>
        <p:grpSpPr>
          <a:xfrm>
            <a:off x="6095279" y="3949908"/>
            <a:ext cx="2690581" cy="1727745"/>
            <a:chOff x="6011425" y="4093212"/>
            <a:chExt cx="2690581" cy="172774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276FBC7-7FCD-4F10-8499-02261AF3E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11425" y="4397770"/>
              <a:ext cx="2690581" cy="142318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2BDA778-00FB-4C08-9505-5C0E38D04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1425" y="4093212"/>
              <a:ext cx="2690581" cy="25665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CFA1C47-BBF3-41AC-AA55-DBF15B02E950}"/>
              </a:ext>
            </a:extLst>
          </p:cNvPr>
          <p:cNvSpPr/>
          <p:nvPr/>
        </p:nvSpPr>
        <p:spPr>
          <a:xfrm>
            <a:off x="1905000" y="4143375"/>
            <a:ext cx="1114425" cy="1714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6F91F8-6FB2-46D5-AFD3-AB2CF87B7440}"/>
              </a:ext>
            </a:extLst>
          </p:cNvPr>
          <p:cNvSpPr/>
          <p:nvPr/>
        </p:nvSpPr>
        <p:spPr>
          <a:xfrm>
            <a:off x="450758" y="5073015"/>
            <a:ext cx="165192" cy="1066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D48B60-CDDE-4FDC-A064-3B8931525577}"/>
              </a:ext>
            </a:extLst>
          </p:cNvPr>
          <p:cNvSpPr/>
          <p:nvPr/>
        </p:nvSpPr>
        <p:spPr>
          <a:xfrm>
            <a:off x="1811016" y="5081905"/>
            <a:ext cx="633734" cy="1066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67D824-5480-4A5E-A837-EC3739D84E86}"/>
              </a:ext>
            </a:extLst>
          </p:cNvPr>
          <p:cNvSpPr/>
          <p:nvPr/>
        </p:nvSpPr>
        <p:spPr>
          <a:xfrm>
            <a:off x="3310028" y="4339837"/>
            <a:ext cx="165192" cy="1066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CE39750-28E2-4026-9826-FDF0EC9F3A73}"/>
              </a:ext>
            </a:extLst>
          </p:cNvPr>
          <p:cNvSpPr/>
          <p:nvPr/>
        </p:nvSpPr>
        <p:spPr>
          <a:xfrm>
            <a:off x="4599622" y="4341107"/>
            <a:ext cx="633734" cy="1066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CFF2FC-DD5D-46E3-9C4D-1CB4884B75F4}"/>
              </a:ext>
            </a:extLst>
          </p:cNvPr>
          <p:cNvGrpSpPr/>
          <p:nvPr/>
        </p:nvGrpSpPr>
        <p:grpSpPr>
          <a:xfrm>
            <a:off x="784267" y="2607244"/>
            <a:ext cx="7810880" cy="531633"/>
            <a:chOff x="2284151" y="5581648"/>
            <a:chExt cx="7810880" cy="5316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34A406-AC85-4D35-8C53-749D4CF39AF9}"/>
                </a:ext>
              </a:extLst>
            </p:cNvPr>
            <p:cNvSpPr/>
            <p:nvPr/>
          </p:nvSpPr>
          <p:spPr>
            <a:xfrm>
              <a:off x="2284151" y="5581649"/>
              <a:ext cx="188120" cy="2032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F87CBC-61CD-4B51-8C81-50C503CEFFBE}"/>
                </a:ext>
              </a:extLst>
            </p:cNvPr>
            <p:cNvSpPr/>
            <p:nvPr/>
          </p:nvSpPr>
          <p:spPr>
            <a:xfrm>
              <a:off x="2811020" y="5581648"/>
              <a:ext cx="185736" cy="2032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6893973-A0D8-4797-AFC7-0AEF6FBFE304}"/>
                </a:ext>
              </a:extLst>
            </p:cNvPr>
            <p:cNvSpPr/>
            <p:nvPr/>
          </p:nvSpPr>
          <p:spPr>
            <a:xfrm>
              <a:off x="7823746" y="5581648"/>
              <a:ext cx="189083" cy="38735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498713-1B1C-48F4-B38D-4A4AD4404F36}"/>
                </a:ext>
              </a:extLst>
            </p:cNvPr>
            <p:cNvSpPr/>
            <p:nvPr/>
          </p:nvSpPr>
          <p:spPr>
            <a:xfrm>
              <a:off x="9910055" y="5581648"/>
              <a:ext cx="184976" cy="5316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34CB2F-FBC4-4ADB-B2FB-F7961B1C7B99}"/>
                </a:ext>
              </a:extLst>
            </p:cNvPr>
            <p:cNvSpPr/>
            <p:nvPr/>
          </p:nvSpPr>
          <p:spPr>
            <a:xfrm>
              <a:off x="5129885" y="5583585"/>
              <a:ext cx="208846" cy="2107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46AC43-7E2D-4D20-AB82-37F576FCB05E}"/>
                </a:ext>
              </a:extLst>
            </p:cNvPr>
            <p:cNvSpPr/>
            <p:nvPr/>
          </p:nvSpPr>
          <p:spPr>
            <a:xfrm>
              <a:off x="4888744" y="5582758"/>
              <a:ext cx="189083" cy="2119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5D6064F1-98DA-4F8D-8042-72E9570B31B8}"/>
              </a:ext>
            </a:extLst>
          </p:cNvPr>
          <p:cNvSpPr/>
          <p:nvPr/>
        </p:nvSpPr>
        <p:spPr>
          <a:xfrm>
            <a:off x="101167" y="1122973"/>
            <a:ext cx="323850" cy="203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934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  <p:bldP spid="36" grpId="0" animBg="1"/>
      <p:bldP spid="37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920" y="3387240"/>
            <a:ext cx="7933320" cy="119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1. Motivation</a:t>
            </a:r>
            <a:endParaRPr lang="en-US" sz="3200" b="0" strike="noStrike" spc="-1" dirty="0"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655920" y="3387240"/>
            <a:ext cx="7933320" cy="119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DejaVu Sans"/>
              </a:rPr>
              <a:t>5. Conclusion</a:t>
            </a:r>
            <a:endParaRPr kumimoji="0" lang="en-US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41259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95562-2D3C-4554-8A53-87F52445F7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840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3305D"/>
                </a:solidFill>
                <a:ea typeface="DejaVu Sans"/>
              </a:rPr>
              <a:t>Analysis is results </a:t>
            </a:r>
            <a:r>
              <a:rPr lang="en-US" sz="1600" spc="-1" dirty="0">
                <a:solidFill>
                  <a:srgbClr val="03305D"/>
                </a:solidFill>
                <a:ea typeface="DejaVu Sans"/>
              </a:rPr>
              <a:t>have </a:t>
            </a:r>
            <a:r>
              <a:rPr lang="en-US" sz="1600" b="0" strike="noStrike" spc="-1" dirty="0">
                <a:solidFill>
                  <a:srgbClr val="03305D"/>
                </a:solidFill>
                <a:ea typeface="DejaVu Sans"/>
              </a:rPr>
              <a:t>shown moderate to strong dependency with: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b="1" spc="-1" dirty="0">
                <a:solidFill>
                  <a:srgbClr val="03305D"/>
                </a:solidFill>
                <a:ea typeface="DejaVu Sans"/>
              </a:rPr>
              <a:t>Loading type </a:t>
            </a:r>
            <a:r>
              <a:rPr lang="en-US" sz="1400" spc="-1" dirty="0">
                <a:solidFill>
                  <a:srgbClr val="03305D"/>
                </a:solidFill>
                <a:ea typeface="DejaVu Sans"/>
              </a:rPr>
              <a:t>→ Tensile parameters are more dominating (XT, YT)</a:t>
            </a:r>
          </a:p>
          <a:p>
            <a:pPr marL="1881188" lvl="1" indent="57150">
              <a:spcBef>
                <a:spcPts val="1199"/>
              </a:spcBef>
              <a:buClr>
                <a:srgbClr val="1F497D"/>
              </a:buClr>
              <a:buNone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→ Inter laminar shear dominating (</a:t>
            </a:r>
            <a:r>
              <a:rPr lang="en-US" sz="1400" spc="-1" dirty="0">
                <a:solidFill>
                  <a:srgbClr val="03305D"/>
                </a:solidFill>
              </a:rPr>
              <a:t>GII)</a:t>
            </a:r>
            <a:endParaRPr lang="en-US" sz="1400" spc="-1" dirty="0">
              <a:solidFill>
                <a:srgbClr val="03305D"/>
              </a:solidFill>
              <a:ea typeface="DejaVu Sans"/>
            </a:endParaRP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b="1" spc="-1" dirty="0">
                <a:solidFill>
                  <a:srgbClr val="03305D"/>
                </a:solidFill>
                <a:ea typeface="DejaVu Sans"/>
              </a:rPr>
              <a:t>Material orientation </a:t>
            </a:r>
            <a:r>
              <a:rPr lang="en-US" sz="1400" spc="-1" dirty="0">
                <a:solidFill>
                  <a:srgbClr val="03305D"/>
                </a:solidFill>
                <a:ea typeface="DejaVu Sans"/>
              </a:rPr>
              <a:t>w.r.t loading direction → MANG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b="1" strike="noStrike" spc="-1" dirty="0">
                <a:solidFill>
                  <a:srgbClr val="03305D"/>
                </a:solidFill>
                <a:ea typeface="DejaVu Sans"/>
              </a:rPr>
              <a:t>Geometry </a:t>
            </a:r>
            <a:r>
              <a:rPr lang="en-US" sz="1400" b="0" strike="noStrike" spc="-1" dirty="0">
                <a:solidFill>
                  <a:srgbClr val="03305D"/>
                </a:solidFill>
                <a:ea typeface="DejaVu Sans"/>
              </a:rPr>
              <a:t>of specimen → NOTCHR</a:t>
            </a:r>
          </a:p>
          <a:p>
            <a:pPr marL="285840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3305D"/>
                </a:solidFill>
                <a:ea typeface="DejaVu Sans"/>
              </a:rPr>
              <a:t>Non-significant correlation values for parameters like moduli, Poisson’s ratio, fracture toughness, etc.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Not selecting </a:t>
            </a:r>
            <a:r>
              <a:rPr lang="en-US" sz="1400" b="1" spc="-1" dirty="0">
                <a:solidFill>
                  <a:srgbClr val="03305D"/>
                </a:solidFill>
                <a:ea typeface="DejaVu Sans"/>
              </a:rPr>
              <a:t>appropriate response variables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b="1" spc="-1" dirty="0">
                <a:solidFill>
                  <a:srgbClr val="03305D"/>
                </a:solidFill>
                <a:ea typeface="DejaVu Sans"/>
              </a:rPr>
              <a:t>Smeared effect </a:t>
            </a:r>
            <a:r>
              <a:rPr lang="en-US" sz="1400" spc="-1" dirty="0">
                <a:solidFill>
                  <a:srgbClr val="03305D"/>
                </a:solidFill>
                <a:ea typeface="DejaVu Sans"/>
              </a:rPr>
              <a:t>due to complex behavior of failure in composites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endParaRPr lang="en-US" sz="1400" spc="-1" dirty="0">
              <a:solidFill>
                <a:srgbClr val="03305D"/>
              </a:solidFill>
              <a:ea typeface="DejaVu Sans"/>
            </a:endParaRPr>
          </a:p>
          <a:p>
            <a:pPr marL="285840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3305D"/>
                </a:solidFill>
                <a:ea typeface="DejaVu Sans"/>
              </a:rPr>
              <a:t>Future work</a:t>
            </a:r>
            <a:r>
              <a:rPr lang="en-US" sz="1600" spc="-1" dirty="0">
                <a:solidFill>
                  <a:srgbClr val="03305D"/>
                </a:solidFill>
                <a:ea typeface="DejaVu Sans"/>
              </a:rPr>
              <a:t> : 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Studying experiments with different response variables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Meta modelling using neural networks (reducing time for entire simulation)</a:t>
            </a:r>
          </a:p>
        </p:txBody>
      </p:sp>
      <p:sp>
        <p:nvSpPr>
          <p:cNvPr id="414" name="CustomShape 1"/>
          <p:cNvSpPr/>
          <p:nvPr/>
        </p:nvSpPr>
        <p:spPr>
          <a:xfrm>
            <a:off x="395280" y="342000"/>
            <a:ext cx="8361360" cy="81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8175A-12C1-4C96-B686-3BA5092F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5.1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30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95562-2D3C-4554-8A53-87F52445F7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85840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3305D"/>
                </a:solidFill>
                <a:ea typeface="DejaVu Sans"/>
              </a:rPr>
              <a:t>Physics simulation + Exploratory data analysis</a:t>
            </a:r>
          </a:p>
          <a:p>
            <a:pPr marL="285840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3305D"/>
                </a:solidFill>
                <a:ea typeface="DejaVu Sans"/>
              </a:rPr>
              <a:t>Manufacturing defects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MANG, </a:t>
            </a:r>
            <a:r>
              <a:rPr lang="en-US" sz="1400" b="0" strike="noStrike" spc="-1" dirty="0">
                <a:solidFill>
                  <a:srgbClr val="03305D"/>
                </a:solidFill>
                <a:ea typeface="DejaVu Sans"/>
              </a:rPr>
              <a:t>NOTCHR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Deviation in material properties</a:t>
            </a:r>
            <a:endParaRPr lang="en-US" sz="1400" b="0" strike="noStrike" spc="-1" dirty="0">
              <a:solidFill>
                <a:srgbClr val="03305D"/>
              </a:solidFill>
              <a:ea typeface="DejaVu Sans"/>
            </a:endParaRPr>
          </a:p>
          <a:p>
            <a:pPr marL="285840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600" spc="-1" dirty="0">
                <a:solidFill>
                  <a:srgbClr val="03305D"/>
                </a:solidFill>
                <a:ea typeface="DejaVu Sans"/>
              </a:rPr>
              <a:t>Important parameters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Less influencing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3305D"/>
                </a:solidFill>
                <a:ea typeface="DejaVu Sans"/>
              </a:rPr>
              <a:t>More influencing</a:t>
            </a:r>
          </a:p>
          <a:p>
            <a:pPr marL="285840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3305D"/>
                </a:solidFill>
                <a:ea typeface="DejaVu Sans"/>
              </a:rPr>
              <a:t>Limitations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b="0" strike="noStrike" spc="-1" dirty="0">
                <a:solidFill>
                  <a:srgbClr val="03305D"/>
                </a:solidFill>
                <a:ea typeface="DejaVu Sans"/>
              </a:rPr>
              <a:t>Material model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Analysis software suit</a:t>
            </a:r>
          </a:p>
          <a:p>
            <a:pPr marL="285840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endParaRPr lang="en-US" sz="1600" b="0" strike="noStrike" spc="-1" dirty="0">
              <a:solidFill>
                <a:srgbClr val="03305D"/>
              </a:solidFill>
              <a:ea typeface="DejaVu Sans"/>
            </a:endParaRPr>
          </a:p>
          <a:p>
            <a:pPr marL="285840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3305D"/>
                </a:solidFill>
                <a:ea typeface="DejaVu Sans"/>
              </a:rPr>
              <a:t>Future work</a:t>
            </a:r>
            <a:r>
              <a:rPr lang="en-US" sz="1600" spc="-1" dirty="0">
                <a:solidFill>
                  <a:srgbClr val="03305D"/>
                </a:solidFill>
                <a:ea typeface="DejaVu Sans"/>
              </a:rPr>
              <a:t>  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Studying experiments with different response variables</a:t>
            </a:r>
          </a:p>
          <a:p>
            <a:pPr marL="743040" lvl="1" indent="-285120">
              <a:spcBef>
                <a:spcPts val="1199"/>
              </a:spcBef>
              <a:buClr>
                <a:srgbClr val="1F497D"/>
              </a:buClr>
              <a:buFont typeface="Arial"/>
              <a:buChar char="•"/>
            </a:pPr>
            <a:r>
              <a:rPr lang="en-US" sz="1400" spc="-1" dirty="0">
                <a:solidFill>
                  <a:srgbClr val="03305D"/>
                </a:solidFill>
                <a:ea typeface="DejaVu Sans"/>
              </a:rPr>
              <a:t>Meta modelling using neural networks (reducing time for entire simulation)</a:t>
            </a:r>
          </a:p>
        </p:txBody>
      </p:sp>
      <p:sp>
        <p:nvSpPr>
          <p:cNvPr id="414" name="CustomShape 1"/>
          <p:cNvSpPr/>
          <p:nvPr/>
        </p:nvSpPr>
        <p:spPr>
          <a:xfrm>
            <a:off x="395280" y="342000"/>
            <a:ext cx="8361360" cy="81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8175A-12C1-4C96-B686-3BA5092F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5.1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917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E162-E906-4B8B-919E-B2999B48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5508-8022-4993-9536-62DF681F3C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n-US" sz="1050" dirty="0"/>
              <a:t>[1] Can Carbon Fiber Replace Steel in the Automotive Industry? by </a:t>
            </a:r>
            <a:r>
              <a:rPr lang="en-US" sz="1050" dirty="0" err="1"/>
              <a:t>KaganPittman</a:t>
            </a:r>
            <a:r>
              <a:rPr lang="en-US" sz="1050" dirty="0"/>
              <a:t>. url: https://www.engineering.com/story/can-carbon-fiber-replace-steel-inthe-automotive-industry,</a:t>
            </a:r>
          </a:p>
          <a:p>
            <a:pPr>
              <a:lnSpc>
                <a:spcPct val="120000"/>
              </a:lnSpc>
              <a:buNone/>
            </a:pPr>
            <a:r>
              <a:rPr lang="en-US" sz="1050" dirty="0"/>
              <a:t>[2] https://www.compositesworld.com/articles/more-from-jec-high-quality-carbon-fiber-monocoques-in-two-hours [3]</a:t>
            </a:r>
          </a:p>
          <a:p>
            <a:pPr>
              <a:lnSpc>
                <a:spcPct val="120000"/>
              </a:lnSpc>
              <a:buNone/>
            </a:pPr>
            <a:r>
              <a:rPr lang="en-US" sz="1050" dirty="0"/>
              <a:t>[3] https://www.nextbigfuture.com/2016/06/fourth-generation-composites-used-for.html</a:t>
            </a:r>
          </a:p>
          <a:p>
            <a:pPr>
              <a:lnSpc>
                <a:spcPct val="120000"/>
              </a:lnSpc>
              <a:buNone/>
            </a:pPr>
            <a:r>
              <a:rPr lang="en-US" sz="1050" dirty="0"/>
              <a:t>[4] https://www.engadget.com/superstrata-ion-terra-3d-printed-carbon-fiber-electric-bike-140050711.html? </a:t>
            </a:r>
          </a:p>
          <a:p>
            <a:pPr>
              <a:lnSpc>
                <a:spcPct val="120000"/>
              </a:lnSpc>
              <a:buNone/>
            </a:pPr>
            <a:r>
              <a:rPr lang="en-US" sz="1050" dirty="0"/>
              <a:t>[5] https://www.jmfiber.com/portfolio/carbon-fiber-tennis-racket</a:t>
            </a:r>
          </a:p>
          <a:p>
            <a:pPr>
              <a:lnSpc>
                <a:spcPct val="120000"/>
              </a:lnSpc>
              <a:buNone/>
            </a:pPr>
            <a:r>
              <a:rPr lang="en-US" sz="1050" dirty="0"/>
              <a:t>[6] https://www.sciencedirect.com/science/article/pii/S0263822307001341</a:t>
            </a:r>
          </a:p>
          <a:p>
            <a:pPr>
              <a:lnSpc>
                <a:spcPct val="120000"/>
              </a:lnSpc>
              <a:buNone/>
            </a:pPr>
            <a:r>
              <a:rPr lang="en-US" sz="1050" dirty="0"/>
              <a:t>[7] O’Higgins, R. M., McCarthy, M. A. and McCarthy, C. T. Comparison of open hole tension characteristics of high strength glass and carbon fibre-reinforced composite materials. Composites Science and Technology. Directions in Damage and Durability of Composite Materials, with regular papers 68.13, Oct. 2008, pp. 2770–2778. </a:t>
            </a:r>
          </a:p>
          <a:p>
            <a:pPr>
              <a:lnSpc>
                <a:spcPct val="120000"/>
              </a:lnSpc>
              <a:buNone/>
            </a:pPr>
            <a:r>
              <a:rPr lang="en-US" sz="1050" dirty="0"/>
              <a:t>[8] Davies, G A O and Olsson, R. Impact on composite structures. THE AERONAUTICAL JOURNAL, 2004, p. 23</a:t>
            </a:r>
          </a:p>
          <a:p>
            <a:pPr>
              <a:lnSpc>
                <a:spcPct val="120000"/>
              </a:lnSpc>
              <a:buNone/>
            </a:pPr>
            <a:r>
              <a:rPr lang="en-US" sz="1050" dirty="0"/>
              <a:t>[9] Figure 7.4 Micrographic matrix cracking in multidirectional laminate [20]. url: https: //www.researchgate.net/figure/Micrographic-matrix-cracking-in-multidirectionallaminate-20_fig4_325024206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[10] Daniel, Isaac M. and </a:t>
            </a:r>
            <a:r>
              <a:rPr lang="en-US" sz="1050" dirty="0" err="1"/>
              <a:t>Ishai</a:t>
            </a:r>
            <a:r>
              <a:rPr lang="en-US" sz="1050" dirty="0"/>
              <a:t>, Ori. Engineering mechanics of composite materials. 2</a:t>
            </a:r>
            <a:r>
              <a:rPr lang="en-US" sz="1050" baseline="30000" dirty="0"/>
              <a:t>nd</a:t>
            </a:r>
            <a:r>
              <a:rPr lang="en-US" sz="1050" dirty="0"/>
              <a:t> ed. New York: Oxford University Press, 2006. </a:t>
            </a:r>
            <a:r>
              <a:rPr lang="en-US" sz="1050" dirty="0" err="1"/>
              <a:t>isbn</a:t>
            </a:r>
            <a:r>
              <a:rPr lang="en-US" sz="1050" dirty="0"/>
              <a:t>: 978-0-19-515097-1.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[11] Figure 7.4 Micrographic matrix cracking in multidirectional laminate [20]. url: https: //www.researchgate.net/figure/Micrographic-matrix-cracking-in-multidirectionallaminate-20_fig4_325024206.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[12] Suresh, Masa et al. Fractographic Analysis of Tensile Failures of Aerospace Grade Composites. Materials Research 15, Dec. 2012, pp. 990–997.</a:t>
            </a:r>
          </a:p>
        </p:txBody>
      </p:sp>
    </p:spTree>
    <p:extLst>
      <p:ext uri="{BB962C8B-B14F-4D97-AF65-F5344CB8AC3E}">
        <p14:creationId xmlns:p14="http://schemas.microsoft.com/office/powerpoint/2010/main" val="212806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E162-E906-4B8B-919E-B2999B48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B5508-8022-4993-9536-62DF681F3C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[13] </a:t>
            </a:r>
            <a:r>
              <a:rPr lang="en-US" sz="1050" dirty="0" err="1"/>
              <a:t>Brauer</a:t>
            </a:r>
            <a:r>
              <a:rPr lang="en-US" sz="1050" dirty="0"/>
              <a:t>, Delia et al. Degradable phosphate glass fiber reinforced polymer matrices: Mechanical properties and cell response. Journal of materials science. Materials in medicine 19, Feb. 2008, pp. 121–7. 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[14] Han, </a:t>
            </a:r>
            <a:r>
              <a:rPr lang="en-US" sz="1050" dirty="0" err="1"/>
              <a:t>Geng</a:t>
            </a:r>
            <a:r>
              <a:rPr lang="en-US" sz="1050" dirty="0"/>
              <a:t> et al. The failure mechanism of carbon fiber-reinforced composites under longitudinal compression considering the interface. Science and Engineering of Composite Materials 24.3, May 2017, pp. 429–437.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[15] </a:t>
            </a:r>
            <a:r>
              <a:rPr lang="en-US" sz="1050" dirty="0" err="1"/>
              <a:t>Zanjani</a:t>
            </a:r>
            <a:r>
              <a:rPr lang="en-US" sz="1050" dirty="0"/>
              <a:t>, Jamal </a:t>
            </a:r>
            <a:r>
              <a:rPr lang="en-US" sz="1050" dirty="0" err="1"/>
              <a:t>Seyyed</a:t>
            </a:r>
            <a:r>
              <a:rPr lang="en-US" sz="1050" dirty="0"/>
              <a:t> </a:t>
            </a:r>
            <a:r>
              <a:rPr lang="en-US" sz="1050" dirty="0" err="1"/>
              <a:t>Monfared</a:t>
            </a:r>
            <a:r>
              <a:rPr lang="en-US" sz="1050" dirty="0"/>
              <a:t> et al. Nano-engineered design and manufacturing of high-performance epoxy matrix composites with carbon fiber/selectively integrated graphene as multi-scale reinforcements. RSC Advances 6.12, Jan. 2016, pp. 9495–9506.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[16] Pinho, S.T., Iannucci, L. and Robinson, P. Physically-based failure models and criteria for laminated fibre-reinforced composites with emphasis on fibre kinking: Part I: Development. Composites Part A: Applied Science and Manufacturing 37.1, Jan. 2006, pp. 63–73.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[17] </a:t>
            </a:r>
            <a:r>
              <a:rPr lang="en-US" sz="1050" dirty="0" err="1"/>
              <a:t>Benzeggagh</a:t>
            </a:r>
            <a:r>
              <a:rPr lang="en-US" sz="1050" dirty="0"/>
              <a:t>, M.L. and </a:t>
            </a:r>
            <a:r>
              <a:rPr lang="en-US" sz="1050" dirty="0" err="1"/>
              <a:t>Kenane</a:t>
            </a:r>
            <a:r>
              <a:rPr lang="en-US" sz="1050" dirty="0"/>
              <a:t>, M. Measurement of mixed-mode delamination fracture toughness of unidirectional glass/epoxy composites with mixed-mode bending apparatus. Composites Science and Technology 56.4, 1996, pp. 439–449. 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[18] LS-DYNA | Livermore Software Technology Corp. url: http://www.lstc.com/products/ls-dyna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[19] https://numpy.org/ 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[20] https://pandas.pydata.org/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[21] https://seaborn.pydata.org/#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[22] https://www.scipy.org/</a:t>
            </a:r>
          </a:p>
          <a:p>
            <a:pPr marL="285750" indent="-285750">
              <a:lnSpc>
                <a:spcPct val="120000"/>
              </a:lnSpc>
              <a:buNone/>
            </a:pPr>
            <a:r>
              <a:rPr lang="en-US" sz="1050" dirty="0"/>
              <a:t>[23] https://www.statsmodels.org/stable/index.html</a:t>
            </a:r>
          </a:p>
          <a:p>
            <a:pPr marL="285750" indent="-285750">
              <a:lnSpc>
                <a:spcPct val="120000"/>
              </a:lnSpc>
              <a:buNone/>
            </a:pP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4874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655920" y="3387240"/>
            <a:ext cx="7933320" cy="119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Thank you for your attention !!</a:t>
            </a:r>
            <a:endParaRPr lang="en-US" sz="3200" b="0" strike="noStrike" spc="-1" dirty="0"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655920" y="3387240"/>
            <a:ext cx="7933320" cy="119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Open Sans"/>
                <a:ea typeface="DejaVu Sans"/>
              </a:rPr>
              <a:t>Backup</a:t>
            </a:r>
            <a:r>
              <a:rPr lang="en-US" sz="3200" b="1" spc="-1" dirty="0">
                <a:solidFill>
                  <a:srgbClr val="FFFFFF"/>
                </a:solidFill>
                <a:latin typeface="Open Sans"/>
                <a:ea typeface="DejaVu Sans"/>
              </a:rPr>
              <a:t> slides</a:t>
            </a:r>
            <a:endParaRPr lang="en-US" sz="3200" b="0" strike="noStrike" spc="-1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086972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2.1 Damages in an OHT specimen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63041-38DB-4832-8243-75D1E79F93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Cross-ply laminate under tensile loading: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8945C-31E0-4370-B5C5-022A16052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4" y="1273461"/>
            <a:ext cx="3815223" cy="2016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99C5F-4FE6-42A6-A576-92A69DD69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403" y="3833028"/>
            <a:ext cx="3880103" cy="201647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3F1ADE1-A121-430A-AB54-9B9D6B18545B}"/>
              </a:ext>
            </a:extLst>
          </p:cNvPr>
          <p:cNvGrpSpPr/>
          <p:nvPr/>
        </p:nvGrpSpPr>
        <p:grpSpPr>
          <a:xfrm>
            <a:off x="517494" y="3568070"/>
            <a:ext cx="3803354" cy="2281428"/>
            <a:chOff x="277173" y="1395734"/>
            <a:chExt cx="2570802" cy="154208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42D126-AEB4-4CFC-A401-FE43E34533CD}"/>
                </a:ext>
              </a:extLst>
            </p:cNvPr>
            <p:cNvSpPr/>
            <p:nvPr/>
          </p:nvSpPr>
          <p:spPr>
            <a:xfrm>
              <a:off x="277173" y="1395734"/>
              <a:ext cx="2570802" cy="15420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Content Placeholder 4">
              <a:extLst>
                <a:ext uri="{FF2B5EF4-FFF2-40B4-BE49-F238E27FC236}">
                  <a16:creationId xmlns:a16="http://schemas.microsoft.com/office/drawing/2014/main" id="{A74242F6-396A-4F4F-A260-3D15ECD06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40" y="1716560"/>
              <a:ext cx="2298867" cy="113950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E7E8A5-1616-4B22-A932-4129BAC8D718}"/>
                </a:ext>
              </a:extLst>
            </p:cNvPr>
            <p:cNvSpPr/>
            <p:nvPr/>
          </p:nvSpPr>
          <p:spPr>
            <a:xfrm>
              <a:off x="277173" y="1395734"/>
              <a:ext cx="2570802" cy="239070"/>
            </a:xfrm>
            <a:prstGeom prst="rect">
              <a:avLst/>
            </a:prstGeom>
            <a:solidFill>
              <a:srgbClr val="03305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Damage initiation from notch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AA27E8-19A2-4523-B268-137E277DD1AB}"/>
              </a:ext>
            </a:extLst>
          </p:cNvPr>
          <p:cNvSpPr txBox="1"/>
          <p:nvPr/>
        </p:nvSpPr>
        <p:spPr>
          <a:xfrm>
            <a:off x="2051712" y="1249857"/>
            <a:ext cx="105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[0/90/0]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5FED02-9A06-49CE-93C7-54537F20BF2F}"/>
              </a:ext>
            </a:extLst>
          </p:cNvPr>
          <p:cNvGrpSpPr/>
          <p:nvPr/>
        </p:nvGrpSpPr>
        <p:grpSpPr>
          <a:xfrm>
            <a:off x="4663800" y="1075995"/>
            <a:ext cx="3803354" cy="2281428"/>
            <a:chOff x="676847" y="3527486"/>
            <a:chExt cx="3803354" cy="22814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7268EA-6B90-43D5-B5CB-4EB171F63448}"/>
                </a:ext>
              </a:extLst>
            </p:cNvPr>
            <p:cNvGrpSpPr/>
            <p:nvPr/>
          </p:nvGrpSpPr>
          <p:grpSpPr>
            <a:xfrm>
              <a:off x="676847" y="3527486"/>
              <a:ext cx="3803354" cy="2281428"/>
              <a:chOff x="277173" y="1395734"/>
              <a:chExt cx="2570802" cy="1542086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22CF6D-3D9D-416A-B35E-D87B790A93B0}"/>
                  </a:ext>
                </a:extLst>
              </p:cNvPr>
              <p:cNvSpPr/>
              <p:nvPr/>
            </p:nvSpPr>
            <p:spPr>
              <a:xfrm>
                <a:off x="277173" y="1395734"/>
                <a:ext cx="2570802" cy="15420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AD569E5-1F88-439F-B191-F0F3447CD191}"/>
                  </a:ext>
                </a:extLst>
              </p:cNvPr>
              <p:cNvSpPr/>
              <p:nvPr/>
            </p:nvSpPr>
            <p:spPr>
              <a:xfrm>
                <a:off x="277173" y="1395734"/>
                <a:ext cx="2570802" cy="239070"/>
              </a:xfrm>
              <a:prstGeom prst="rect">
                <a:avLst/>
              </a:prstGeom>
              <a:solidFill>
                <a:srgbClr val="03305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Stresses along x-axis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559612B-E2C0-4EFC-9D76-C59D1156E1DC}"/>
                </a:ext>
              </a:extLst>
            </p:cNvPr>
            <p:cNvGrpSpPr/>
            <p:nvPr/>
          </p:nvGrpSpPr>
          <p:grpSpPr>
            <a:xfrm>
              <a:off x="821086" y="3942160"/>
              <a:ext cx="3467091" cy="1805769"/>
              <a:chOff x="676846" y="2810135"/>
              <a:chExt cx="9144000" cy="629760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42B2909-A4E4-41AD-AF71-8E34684220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107"/>
              <a:stretch/>
            </p:blipFill>
            <p:spPr>
              <a:xfrm>
                <a:off x="676846" y="2810135"/>
                <a:ext cx="9144000" cy="6297602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FF1DE-894B-4DC9-BEEB-E52141EDEC4E}"/>
                  </a:ext>
                </a:extLst>
              </p:cNvPr>
              <p:cNvSpPr/>
              <p:nvPr/>
            </p:nvSpPr>
            <p:spPr>
              <a:xfrm>
                <a:off x="2578523" y="3289931"/>
                <a:ext cx="1189436" cy="591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38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0" y="273600"/>
            <a:ext cx="8428440" cy="381720"/>
          </a:xfrm>
        </p:spPr>
        <p:txBody>
          <a:bodyPr anchor="t"/>
          <a:lstStyle/>
          <a:p>
            <a:r>
              <a:rPr lang="en-US" dirty="0"/>
              <a:t>2.1 Damages in a OHT specimen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976732-A237-4CA2-9649-697AC9731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633" y="2491156"/>
            <a:ext cx="3531748" cy="1835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97E71DF-F226-41FA-ACE0-6F5FFD89FB97}"/>
              </a:ext>
            </a:extLst>
          </p:cNvPr>
          <p:cNvGrpSpPr/>
          <p:nvPr/>
        </p:nvGrpSpPr>
        <p:grpSpPr>
          <a:xfrm>
            <a:off x="5598672" y="674022"/>
            <a:ext cx="2938361" cy="1762565"/>
            <a:chOff x="6337875" y="2634771"/>
            <a:chExt cx="2570802" cy="1542086"/>
          </a:xfrm>
        </p:grpSpPr>
        <p:grpSp>
          <p:nvGrpSpPr>
            <p:cNvPr id="1126" name="Group 1125">
              <a:extLst>
                <a:ext uri="{FF2B5EF4-FFF2-40B4-BE49-F238E27FC236}">
                  <a16:creationId xmlns:a16="http://schemas.microsoft.com/office/drawing/2014/main" id="{6A54E4AF-1F05-46F5-91B3-780E995F3132}"/>
                </a:ext>
              </a:extLst>
            </p:cNvPr>
            <p:cNvGrpSpPr/>
            <p:nvPr/>
          </p:nvGrpSpPr>
          <p:grpSpPr>
            <a:xfrm>
              <a:off x="6337875" y="2634771"/>
              <a:ext cx="2570802" cy="1542086"/>
              <a:chOff x="6450040" y="2657957"/>
              <a:chExt cx="2570802" cy="154208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5E075B4-7784-40A1-B558-81480D62B3E0}"/>
                  </a:ext>
                </a:extLst>
              </p:cNvPr>
              <p:cNvGrpSpPr/>
              <p:nvPr/>
            </p:nvGrpSpPr>
            <p:grpSpPr>
              <a:xfrm>
                <a:off x="6450040" y="2657957"/>
                <a:ext cx="2570802" cy="1542086"/>
                <a:chOff x="277173" y="1395734"/>
                <a:chExt cx="2570802" cy="1542086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1DB84B6-8DDC-42D2-83A1-311F5FD9AEA5}"/>
                    </a:ext>
                  </a:extLst>
                </p:cNvPr>
                <p:cNvSpPr/>
                <p:nvPr/>
              </p:nvSpPr>
              <p:spPr>
                <a:xfrm>
                  <a:off x="277173" y="1395734"/>
                  <a:ext cx="2570802" cy="154208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FA8C61D-3B63-4C2B-86B8-E6A1762B6161}"/>
                    </a:ext>
                  </a:extLst>
                </p:cNvPr>
                <p:cNvSpPr/>
                <p:nvPr/>
              </p:nvSpPr>
              <p:spPr>
                <a:xfrm>
                  <a:off x="277173" y="1395734"/>
                  <a:ext cx="2570802" cy="239070"/>
                </a:xfrm>
                <a:prstGeom prst="rect">
                  <a:avLst/>
                </a:prstGeom>
                <a:solidFill>
                  <a:srgbClr val="03305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Delamination</a:t>
                  </a:r>
                </a:p>
              </p:txBody>
            </p:sp>
          </p:grp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16E77899-ED0F-4BDC-89CB-91856D36A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9405" y="2939434"/>
                <a:ext cx="1748538" cy="101723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88A1CAD-FBBB-42A1-9972-029D9E2E8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8140" y="3134280"/>
                <a:ext cx="1358171" cy="1017231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4778151-C63D-45BC-8591-C87C767FCE41}"/>
                </a:ext>
              </a:extLst>
            </p:cNvPr>
            <p:cNvSpPr txBox="1"/>
            <p:nvPr/>
          </p:nvSpPr>
          <p:spPr>
            <a:xfrm>
              <a:off x="7394676" y="3866715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[15]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984928-C6AA-4BCB-9EFD-BB6FD58CD3DF}"/>
              </a:ext>
            </a:extLst>
          </p:cNvPr>
          <p:cNvGrpSpPr/>
          <p:nvPr/>
        </p:nvGrpSpPr>
        <p:grpSpPr>
          <a:xfrm>
            <a:off x="530540" y="693563"/>
            <a:ext cx="3010609" cy="1759349"/>
            <a:chOff x="563365" y="1046603"/>
            <a:chExt cx="2638827" cy="154208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268BB3A-9461-464D-BD77-8CFB279D532F}"/>
                </a:ext>
              </a:extLst>
            </p:cNvPr>
            <p:cNvGrpSpPr/>
            <p:nvPr/>
          </p:nvGrpSpPr>
          <p:grpSpPr>
            <a:xfrm>
              <a:off x="563365" y="1046603"/>
              <a:ext cx="2570802" cy="1542086"/>
              <a:chOff x="123160" y="2657957"/>
              <a:chExt cx="2570802" cy="154208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1B53B6F-189C-4C33-B999-E37DD4622AFB}"/>
                  </a:ext>
                </a:extLst>
              </p:cNvPr>
              <p:cNvGrpSpPr/>
              <p:nvPr/>
            </p:nvGrpSpPr>
            <p:grpSpPr>
              <a:xfrm>
                <a:off x="123160" y="2657957"/>
                <a:ext cx="2570802" cy="1542086"/>
                <a:chOff x="277173" y="1395734"/>
                <a:chExt cx="2570802" cy="1542086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F46CB60-B9E1-41DB-B8F3-0FE70564F95B}"/>
                    </a:ext>
                  </a:extLst>
                </p:cNvPr>
                <p:cNvSpPr/>
                <p:nvPr/>
              </p:nvSpPr>
              <p:spPr>
                <a:xfrm>
                  <a:off x="277173" y="1395734"/>
                  <a:ext cx="2570802" cy="154208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E57F8C7-70FD-4C68-95F8-376876D15B91}"/>
                    </a:ext>
                  </a:extLst>
                </p:cNvPr>
                <p:cNvSpPr/>
                <p:nvPr/>
              </p:nvSpPr>
              <p:spPr>
                <a:xfrm>
                  <a:off x="277173" y="1395734"/>
                  <a:ext cx="2570802" cy="239070"/>
                </a:xfrm>
                <a:prstGeom prst="rect">
                  <a:avLst/>
                </a:prstGeom>
                <a:solidFill>
                  <a:srgbClr val="03305D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Matrix Cracking</a:t>
                  </a:r>
                </a:p>
              </p:txBody>
            </p:sp>
          </p:grp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C56074A-89A3-4B0C-A124-274DBEB2AA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481" t="9118"/>
              <a:stretch/>
            </p:blipFill>
            <p:spPr>
              <a:xfrm>
                <a:off x="1192555" y="3037542"/>
                <a:ext cx="1468582" cy="1122979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FCA90FB-A91D-4E6E-BB7C-105AA6B620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4286"/>
              <a:stretch/>
            </p:blipFill>
            <p:spPr>
              <a:xfrm>
                <a:off x="131261" y="2915939"/>
                <a:ext cx="1036178" cy="898792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4947AC-D750-4CB6-A907-90E7B8FD91EB}"/>
                </a:ext>
              </a:extLst>
            </p:cNvPr>
            <p:cNvSpPr txBox="1"/>
            <p:nvPr/>
          </p:nvSpPr>
          <p:spPr>
            <a:xfrm>
              <a:off x="2744992" y="1396434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[11]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30D8665-C139-412A-9AD2-74EC26EDD64A}"/>
              </a:ext>
            </a:extLst>
          </p:cNvPr>
          <p:cNvGrpSpPr/>
          <p:nvPr/>
        </p:nvGrpSpPr>
        <p:grpSpPr>
          <a:xfrm>
            <a:off x="519594" y="4151476"/>
            <a:ext cx="2943946" cy="1765915"/>
            <a:chOff x="630602" y="4528775"/>
            <a:chExt cx="2570802" cy="154208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A2C272A-3345-4DA9-856E-DFE843074864}"/>
                </a:ext>
              </a:extLst>
            </p:cNvPr>
            <p:cNvGrpSpPr/>
            <p:nvPr/>
          </p:nvGrpSpPr>
          <p:grpSpPr>
            <a:xfrm>
              <a:off x="630602" y="4528775"/>
              <a:ext cx="2570802" cy="1542086"/>
              <a:chOff x="277173" y="1395734"/>
              <a:chExt cx="2570802" cy="154208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1FA6682-A466-4ED0-A2CC-DD9E4895FA44}"/>
                  </a:ext>
                </a:extLst>
              </p:cNvPr>
              <p:cNvSpPr/>
              <p:nvPr/>
            </p:nvSpPr>
            <p:spPr>
              <a:xfrm>
                <a:off x="277173" y="1395734"/>
                <a:ext cx="2570802" cy="15420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091D198-73E5-4EC7-97A4-9A8453602B58}"/>
                  </a:ext>
                </a:extLst>
              </p:cNvPr>
              <p:cNvSpPr/>
              <p:nvPr/>
            </p:nvSpPr>
            <p:spPr>
              <a:xfrm>
                <a:off x="277173" y="1395734"/>
                <a:ext cx="2570802" cy="239070"/>
              </a:xfrm>
              <a:prstGeom prst="rect">
                <a:avLst/>
              </a:prstGeom>
              <a:solidFill>
                <a:srgbClr val="03305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Fibre-Matrix Debonding</a:t>
                </a:r>
              </a:p>
            </p:txBody>
          </p: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9352131-C271-4D17-845E-74EFFBDF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3915" y="4838824"/>
              <a:ext cx="1564175" cy="1177336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DF42E24-9632-4C88-A888-06BD90C9A904}"/>
                </a:ext>
              </a:extLst>
            </p:cNvPr>
            <p:cNvSpPr txBox="1"/>
            <p:nvPr/>
          </p:nvSpPr>
          <p:spPr>
            <a:xfrm>
              <a:off x="2371674" y="4815615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[12]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959E2D6-C125-4AE7-A45F-D968C6241F1C}"/>
              </a:ext>
            </a:extLst>
          </p:cNvPr>
          <p:cNvGrpSpPr/>
          <p:nvPr/>
        </p:nvGrpSpPr>
        <p:grpSpPr>
          <a:xfrm>
            <a:off x="5598672" y="4151477"/>
            <a:ext cx="3049328" cy="1778890"/>
            <a:chOff x="5775883" y="4447018"/>
            <a:chExt cx="2662827" cy="155341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A97FF15-71C2-4875-84BF-BA12E5CC4E3F}"/>
                </a:ext>
              </a:extLst>
            </p:cNvPr>
            <p:cNvGrpSpPr/>
            <p:nvPr/>
          </p:nvGrpSpPr>
          <p:grpSpPr>
            <a:xfrm>
              <a:off x="5775883" y="4447018"/>
              <a:ext cx="2570802" cy="1542086"/>
              <a:chOff x="277173" y="1395734"/>
              <a:chExt cx="2570802" cy="1542086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5AB27EB-4BE3-4CFC-8146-AE1FE36F0113}"/>
                  </a:ext>
                </a:extLst>
              </p:cNvPr>
              <p:cNvSpPr/>
              <p:nvPr/>
            </p:nvSpPr>
            <p:spPr>
              <a:xfrm>
                <a:off x="277173" y="1395734"/>
                <a:ext cx="2570802" cy="15420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39F22EAF-32E4-4C7C-B830-22CD1CFC2D57}"/>
                  </a:ext>
                </a:extLst>
              </p:cNvPr>
              <p:cNvSpPr/>
              <p:nvPr/>
            </p:nvSpPr>
            <p:spPr>
              <a:xfrm>
                <a:off x="277173" y="1395734"/>
                <a:ext cx="2570802" cy="239070"/>
              </a:xfrm>
              <a:prstGeom prst="rect">
                <a:avLst/>
              </a:prstGeom>
              <a:solidFill>
                <a:srgbClr val="03305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Fibre Fracture</a:t>
                </a:r>
              </a:p>
            </p:txBody>
          </p:sp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4618178-6CD9-4898-A58F-8653B8BEF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4005" y="5246713"/>
              <a:ext cx="1107280" cy="71973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4CCC1E4-B8B9-4A88-A964-594D70BF3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99373" y="4730974"/>
              <a:ext cx="1414632" cy="69651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6CE34BB-A4E2-4F42-8F92-C46CCED5F012}"/>
                </a:ext>
              </a:extLst>
            </p:cNvPr>
            <p:cNvSpPr txBox="1"/>
            <p:nvPr/>
          </p:nvSpPr>
          <p:spPr>
            <a:xfrm>
              <a:off x="6641098" y="5738824"/>
              <a:ext cx="9344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03305D"/>
                  </a:solidFill>
                </a:rPr>
                <a:t>Kinking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57912AB-8067-4905-B11F-C3843039B5DB}"/>
                </a:ext>
              </a:extLst>
            </p:cNvPr>
            <p:cNvSpPr txBox="1"/>
            <p:nvPr/>
          </p:nvSpPr>
          <p:spPr>
            <a:xfrm>
              <a:off x="7981510" y="5218061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[14]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F718A49-356B-4278-A3D4-81856D737070}"/>
                </a:ext>
              </a:extLst>
            </p:cNvPr>
            <p:cNvSpPr txBox="1"/>
            <p:nvPr/>
          </p:nvSpPr>
          <p:spPr>
            <a:xfrm>
              <a:off x="6843350" y="4704790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[13]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138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Convergence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CE13-111B-47EC-9FE9-7590D7843A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8140" y="811530"/>
            <a:ext cx="8165221" cy="5234940"/>
          </a:xfrm>
        </p:spPr>
        <p:txBody>
          <a:bodyPr>
            <a:noAutofit/>
          </a:bodyPr>
          <a:lstStyle/>
          <a:p>
            <a:r>
              <a:rPr lang="en-US" dirty="0"/>
              <a:t>Convergence analysis on 0</a:t>
            </a:r>
            <a:r>
              <a:rPr lang="en-US" baseline="30000" dirty="0"/>
              <a:t>0 </a:t>
            </a:r>
            <a:r>
              <a:rPr lang="en-US" dirty="0"/>
              <a:t>UD ply</a:t>
            </a:r>
          </a:p>
          <a:p>
            <a:pPr lvl="1"/>
            <a:r>
              <a:rPr lang="en-US" b="1" dirty="0"/>
              <a:t>140 elements </a:t>
            </a:r>
            <a:r>
              <a:rPr lang="en-US" dirty="0"/>
              <a:t>on the notch circumference</a:t>
            </a:r>
            <a:endParaRPr lang="en-US" sz="11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51A2BA-E053-4A7F-9026-9BFC58C8DCC8}"/>
              </a:ext>
            </a:extLst>
          </p:cNvPr>
          <p:cNvGrpSpPr/>
          <p:nvPr/>
        </p:nvGrpSpPr>
        <p:grpSpPr>
          <a:xfrm>
            <a:off x="1344758" y="1485420"/>
            <a:ext cx="7047918" cy="1471118"/>
            <a:chOff x="272454" y="3139611"/>
            <a:chExt cx="4246810" cy="8864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BD89507-A1A4-4363-9137-EA2ED1FD11C6}"/>
                </a:ext>
              </a:extLst>
            </p:cNvPr>
            <p:cNvGrpSpPr/>
            <p:nvPr/>
          </p:nvGrpSpPr>
          <p:grpSpPr>
            <a:xfrm>
              <a:off x="272454" y="3139611"/>
              <a:ext cx="4246810" cy="747256"/>
              <a:chOff x="567026" y="4518033"/>
              <a:chExt cx="5619106" cy="988722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9856631-3DF8-4FCB-8C0E-F29B7C989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026" y="4518033"/>
                <a:ext cx="5619106" cy="695047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A235A8-97A0-4654-801F-D9CE200671EA}"/>
                  </a:ext>
                </a:extLst>
              </p:cNvPr>
              <p:cNvSpPr txBox="1"/>
              <p:nvPr/>
            </p:nvSpPr>
            <p:spPr>
              <a:xfrm>
                <a:off x="979787" y="5285911"/>
                <a:ext cx="4986408" cy="2208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1200" dirty="0">
                    <a:solidFill>
                      <a:srgbClr val="1F497D"/>
                    </a:solidFill>
                  </a:rPr>
                  <a:t>0                                1                               2                                3                               4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A8B7BE-25F7-4E80-B326-AC97D53EAADF}"/>
                </a:ext>
              </a:extLst>
            </p:cNvPr>
            <p:cNvSpPr txBox="1"/>
            <p:nvPr/>
          </p:nvSpPr>
          <p:spPr>
            <a:xfrm>
              <a:off x="1629825" y="3859143"/>
              <a:ext cx="1532069" cy="1669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 Points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475D41B-EA13-4056-A94D-AD7C4588B923}"/>
              </a:ext>
            </a:extLst>
          </p:cNvPr>
          <p:cNvGrpSpPr/>
          <p:nvPr/>
        </p:nvGrpSpPr>
        <p:grpSpPr>
          <a:xfrm>
            <a:off x="4895860" y="3073263"/>
            <a:ext cx="3295640" cy="3014701"/>
            <a:chOff x="6844616" y="3897044"/>
            <a:chExt cx="2260789" cy="2068067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089B755-308E-45D3-BC95-1EA2F1BCD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9150" y="3969153"/>
              <a:ext cx="2159075" cy="192009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8C1A94-1DF9-4F6A-871F-A43008CCC6CB}"/>
                </a:ext>
              </a:extLst>
            </p:cNvPr>
            <p:cNvSpPr txBox="1"/>
            <p:nvPr/>
          </p:nvSpPr>
          <p:spPr>
            <a:xfrm>
              <a:off x="7303636" y="5761651"/>
              <a:ext cx="1532069" cy="2034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 (sec)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0E9E837-4A03-46B6-82CE-C5CA6CDAD412}"/>
                </a:ext>
              </a:extLst>
            </p:cNvPr>
            <p:cNvSpPr txBox="1"/>
            <p:nvPr/>
          </p:nvSpPr>
          <p:spPr>
            <a:xfrm rot="16200000">
              <a:off x="6180311" y="4778380"/>
              <a:ext cx="1532069" cy="2034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Applied stress (MPa)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254FD47-78D6-4E65-B326-E8AA57291885}"/>
                </a:ext>
              </a:extLst>
            </p:cNvPr>
            <p:cNvSpPr txBox="1"/>
            <p:nvPr/>
          </p:nvSpPr>
          <p:spPr>
            <a:xfrm>
              <a:off x="7319625" y="4574246"/>
              <a:ext cx="555757" cy="2034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1.52%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FB0696-970A-4DDF-9360-CEEA7695C5B1}"/>
                </a:ext>
              </a:extLst>
            </p:cNvPr>
            <p:cNvSpPr txBox="1"/>
            <p:nvPr/>
          </p:nvSpPr>
          <p:spPr>
            <a:xfrm>
              <a:off x="7299242" y="4373408"/>
              <a:ext cx="555757" cy="20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12.73%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4FAEE6-BDAE-49AE-903C-1380EDFA07C8}"/>
                </a:ext>
              </a:extLst>
            </p:cNvPr>
            <p:cNvSpPr txBox="1"/>
            <p:nvPr/>
          </p:nvSpPr>
          <p:spPr>
            <a:xfrm>
              <a:off x="7462097" y="4263049"/>
              <a:ext cx="555757" cy="2034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11.70%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F7BF7C-F49E-43E7-BB8B-876362A18137}"/>
                </a:ext>
              </a:extLst>
            </p:cNvPr>
            <p:cNvSpPr txBox="1"/>
            <p:nvPr/>
          </p:nvSpPr>
          <p:spPr>
            <a:xfrm>
              <a:off x="7573187" y="4090936"/>
              <a:ext cx="555757" cy="2034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19.23%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D57A3DE-9D73-43C9-BF02-78DBCB81D5BD}"/>
                </a:ext>
              </a:extLst>
            </p:cNvPr>
            <p:cNvSpPr/>
            <p:nvPr/>
          </p:nvSpPr>
          <p:spPr>
            <a:xfrm>
              <a:off x="8734318" y="4023357"/>
              <a:ext cx="252247" cy="486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ACBC795-0D30-4EA7-8279-4DCBDFA4E53B}"/>
                </a:ext>
              </a:extLst>
            </p:cNvPr>
            <p:cNvGrpSpPr/>
            <p:nvPr/>
          </p:nvGrpSpPr>
          <p:grpSpPr>
            <a:xfrm>
              <a:off x="8677286" y="4000640"/>
              <a:ext cx="428119" cy="696739"/>
              <a:chOff x="8706757" y="3984807"/>
              <a:chExt cx="428119" cy="69673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38560D0-C3B3-4F3F-861F-7C5F639AD5E3}"/>
                  </a:ext>
                </a:extLst>
              </p:cNvPr>
              <p:cNvSpPr txBox="1"/>
              <p:nvPr/>
            </p:nvSpPr>
            <p:spPr>
              <a:xfrm>
                <a:off x="8778353" y="3984807"/>
                <a:ext cx="356523" cy="696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</a:t>
                </a:r>
              </a:p>
              <a:p>
                <a:pPr algn="ctr"/>
                <a:r>
                  <a:rPr lang="en-US" sz="12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  <a:p>
                <a:pPr algn="ctr"/>
                <a:r>
                  <a:rPr lang="en-US" sz="12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2</a:t>
                </a:r>
              </a:p>
              <a:p>
                <a:pPr algn="ctr"/>
                <a:r>
                  <a:rPr lang="en-US" sz="12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</a:t>
                </a:r>
              </a:p>
              <a:p>
                <a:pPr algn="ctr"/>
                <a:r>
                  <a:rPr lang="en-US" sz="1200" dirty="0">
                    <a:solidFill>
                      <a:srgbClr val="1F497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4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62070CC-3E58-4D16-B702-97D6B2655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842" t="4931" r="6222" b="73850"/>
              <a:stretch/>
            </p:blipFill>
            <p:spPr>
              <a:xfrm>
                <a:off x="8706757" y="4049421"/>
                <a:ext cx="212484" cy="595696"/>
              </a:xfrm>
              <a:prstGeom prst="rect">
                <a:avLst/>
              </a:prstGeom>
            </p:spPr>
          </p:pic>
        </p:grp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57ECADC-FA14-4C1A-89E0-7D9808D09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1689" y="3897044"/>
              <a:ext cx="161948" cy="95264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8925DC-E45E-4604-8894-975ADDF7693B}"/>
              </a:ext>
            </a:extLst>
          </p:cNvPr>
          <p:cNvGrpSpPr/>
          <p:nvPr/>
        </p:nvGrpSpPr>
        <p:grpSpPr>
          <a:xfrm>
            <a:off x="1194199" y="3122154"/>
            <a:ext cx="3206520" cy="2972631"/>
            <a:chOff x="4655343" y="3969153"/>
            <a:chExt cx="2166561" cy="200853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39F23EE-C74D-4658-BA85-2E6FA47F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2519" y="3969153"/>
              <a:ext cx="2111979" cy="192586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60708BB-502B-4058-A08F-21F6A61BB459}"/>
                </a:ext>
              </a:extLst>
            </p:cNvPr>
            <p:cNvSpPr txBox="1"/>
            <p:nvPr/>
          </p:nvSpPr>
          <p:spPr>
            <a:xfrm>
              <a:off x="5192751" y="5220936"/>
              <a:ext cx="555757" cy="20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21.10%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E9442E-A03A-4255-BD2F-90D7EA9F48F4}"/>
                </a:ext>
              </a:extLst>
            </p:cNvPr>
            <p:cNvSpPr txBox="1"/>
            <p:nvPr/>
          </p:nvSpPr>
          <p:spPr>
            <a:xfrm>
              <a:off x="5580293" y="4546853"/>
              <a:ext cx="555757" cy="20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19.94%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6C4697-D353-47A3-851E-BDABF9973703}"/>
                </a:ext>
              </a:extLst>
            </p:cNvPr>
            <p:cNvSpPr txBox="1"/>
            <p:nvPr/>
          </p:nvSpPr>
          <p:spPr>
            <a:xfrm>
              <a:off x="5911088" y="4156273"/>
              <a:ext cx="555757" cy="20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4.35%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5BED61-2B53-481B-AAF6-CEFCCCA4B4AF}"/>
                </a:ext>
              </a:extLst>
            </p:cNvPr>
            <p:cNvSpPr txBox="1"/>
            <p:nvPr/>
          </p:nvSpPr>
          <p:spPr>
            <a:xfrm>
              <a:off x="6266147" y="4135903"/>
              <a:ext cx="555757" cy="203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0.19%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3DA1DC-7AD2-4EF4-9C45-7D88D53AA93C}"/>
                </a:ext>
              </a:extLst>
            </p:cNvPr>
            <p:cNvSpPr txBox="1"/>
            <p:nvPr/>
          </p:nvSpPr>
          <p:spPr>
            <a:xfrm rot="16200000">
              <a:off x="3960490" y="4784820"/>
              <a:ext cx="1593165" cy="20345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Stress concentration factor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C2CE06A-FB63-4A90-9C8B-6F644477D669}"/>
                </a:ext>
              </a:extLst>
            </p:cNvPr>
            <p:cNvSpPr txBox="1"/>
            <p:nvPr/>
          </p:nvSpPr>
          <p:spPr>
            <a:xfrm>
              <a:off x="5092136" y="5774223"/>
              <a:ext cx="1532069" cy="2034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1F497D"/>
                  </a:solidFill>
                  <a:highlight>
                    <a:srgbClr val="FFFFFF"/>
                  </a:highligh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 Points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A83815A-C402-4DDC-8639-CC470C30CCB3}"/>
              </a:ext>
            </a:extLst>
          </p:cNvPr>
          <p:cNvSpPr/>
          <p:nvPr/>
        </p:nvSpPr>
        <p:spPr>
          <a:xfrm>
            <a:off x="5564990" y="1465644"/>
            <a:ext cx="1432709" cy="1259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4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1.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9779" y="811530"/>
            <a:ext cx="8427720" cy="52349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Carbon Fibre Reinforced Polymer Composites (CFRP)</a:t>
            </a:r>
          </a:p>
          <a:p>
            <a:pPr lvl="1"/>
            <a:r>
              <a:rPr lang="en-US" dirty="0">
                <a:solidFill>
                  <a:srgbClr val="03305D"/>
                </a:solidFill>
              </a:rPr>
              <a:t>Heterogeneous systems</a:t>
            </a:r>
          </a:p>
          <a:p>
            <a:pPr lvl="2"/>
            <a:r>
              <a:rPr lang="en-US" dirty="0">
                <a:solidFill>
                  <a:srgbClr val="03305D"/>
                </a:solidFill>
              </a:rPr>
              <a:t>Reinforcement ► Carbon Fibre</a:t>
            </a:r>
          </a:p>
          <a:p>
            <a:pPr lvl="3"/>
            <a:r>
              <a:rPr lang="en-US" dirty="0">
                <a:solidFill>
                  <a:srgbClr val="03305D"/>
                </a:solidFill>
              </a:rPr>
              <a:t>High specific strength</a:t>
            </a:r>
          </a:p>
          <a:p>
            <a:pPr lvl="2"/>
            <a:r>
              <a:rPr lang="en-US" dirty="0">
                <a:solidFill>
                  <a:srgbClr val="03305D"/>
                </a:solidFill>
              </a:rPr>
              <a:t>Matrix ► Epoxy resin</a:t>
            </a:r>
          </a:p>
          <a:p>
            <a:pPr lvl="3"/>
            <a:r>
              <a:rPr lang="en-US" dirty="0">
                <a:solidFill>
                  <a:srgbClr val="03305D"/>
                </a:solidFill>
              </a:rPr>
              <a:t>Binding fibres and load transmission</a:t>
            </a:r>
          </a:p>
          <a:p>
            <a:endParaRPr lang="en-US" sz="1000" dirty="0">
              <a:solidFill>
                <a:srgbClr val="03305D"/>
              </a:solidFill>
            </a:endParaRPr>
          </a:p>
          <a:p>
            <a:r>
              <a:rPr lang="en-US" dirty="0">
                <a:solidFill>
                  <a:srgbClr val="03305D"/>
                </a:solidFill>
              </a:rPr>
              <a:t>Properties</a:t>
            </a:r>
          </a:p>
          <a:p>
            <a:pPr lvl="1"/>
            <a:r>
              <a:rPr lang="en-US" dirty="0">
                <a:solidFill>
                  <a:srgbClr val="03305D"/>
                </a:solidFill>
              </a:rPr>
              <a:t>High strength</a:t>
            </a:r>
          </a:p>
          <a:p>
            <a:pPr lvl="1"/>
            <a:r>
              <a:rPr lang="en-US" dirty="0">
                <a:solidFill>
                  <a:srgbClr val="03305D"/>
                </a:solidFill>
              </a:rPr>
              <a:t>High stiffness</a:t>
            </a:r>
          </a:p>
          <a:p>
            <a:pPr lvl="1"/>
            <a:r>
              <a:rPr lang="en-US" dirty="0">
                <a:solidFill>
                  <a:srgbClr val="03305D"/>
                </a:solidFill>
              </a:rPr>
              <a:t>Low weight</a:t>
            </a:r>
          </a:p>
          <a:p>
            <a:pPr marL="0" indent="0">
              <a:buNone/>
            </a:pPr>
            <a:r>
              <a:rPr lang="en-US" dirty="0">
                <a:solidFill>
                  <a:srgbClr val="03305D"/>
                </a:solidFill>
              </a:rPr>
              <a:t>	</a:t>
            </a:r>
          </a:p>
          <a:p>
            <a:r>
              <a:rPr lang="en-US" dirty="0">
                <a:solidFill>
                  <a:srgbClr val="03305D"/>
                </a:solidFill>
              </a:rPr>
              <a:t>Applications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629F13-FC8D-44B2-8CDE-779F809E58FE}"/>
              </a:ext>
            </a:extLst>
          </p:cNvPr>
          <p:cNvGrpSpPr/>
          <p:nvPr/>
        </p:nvGrpSpPr>
        <p:grpSpPr>
          <a:xfrm>
            <a:off x="5824538" y="1019828"/>
            <a:ext cx="2829027" cy="1675547"/>
            <a:chOff x="1187648" y="2568138"/>
            <a:chExt cx="2829027" cy="167554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D0DAEB-3E2B-40EB-B571-2E6B6499E638}"/>
                </a:ext>
              </a:extLst>
            </p:cNvPr>
            <p:cNvGrpSpPr/>
            <p:nvPr/>
          </p:nvGrpSpPr>
          <p:grpSpPr>
            <a:xfrm>
              <a:off x="1187648" y="2614314"/>
              <a:ext cx="2829027" cy="1629371"/>
              <a:chOff x="2846594" y="4452287"/>
              <a:chExt cx="2829027" cy="1629371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AFCDD35-A22D-4A74-B970-760F8314B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6594" y="4470656"/>
                <a:ext cx="2451861" cy="1602594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115E85E-D9E5-44AA-984A-A576A79288B9}"/>
                  </a:ext>
                </a:extLst>
              </p:cNvPr>
              <p:cNvSpPr txBox="1"/>
              <p:nvPr/>
            </p:nvSpPr>
            <p:spPr>
              <a:xfrm>
                <a:off x="2846594" y="4452287"/>
                <a:ext cx="1601989" cy="1828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03305D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Reinforcement material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DA7132-3D37-4832-B81D-B11E0AB73303}"/>
                  </a:ext>
                </a:extLst>
              </p:cNvPr>
              <p:cNvSpPr txBox="1"/>
              <p:nvPr/>
            </p:nvSpPr>
            <p:spPr>
              <a:xfrm>
                <a:off x="3277639" y="4667721"/>
                <a:ext cx="950976" cy="914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03305D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Carbon Fibre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C8674A4-37CB-4754-B103-AF446D6D44C3}"/>
                  </a:ext>
                </a:extLst>
              </p:cNvPr>
              <p:cNvSpPr txBox="1"/>
              <p:nvPr/>
            </p:nvSpPr>
            <p:spPr>
              <a:xfrm>
                <a:off x="3846821" y="5835437"/>
                <a:ext cx="1828800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03305D"/>
                    </a:solidFill>
                    <a:highlight>
                      <a:srgbClr val="FFFFFF"/>
                    </a:highlight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Carbon Fibre “Plain Weave”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7A1450D-5770-4AAD-84D0-E3005017D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7688" y="4550569"/>
                <a:ext cx="304800" cy="64167"/>
              </a:xfrm>
              <a:prstGeom prst="straightConnector1">
                <a:avLst/>
              </a:prstGeom>
              <a:ln w="28575">
                <a:solidFill>
                  <a:srgbClr val="03305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729895A-B0F6-4002-B2DA-F11D231C3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9609" y="4720727"/>
                <a:ext cx="431526" cy="70650"/>
              </a:xfrm>
              <a:prstGeom prst="straightConnector1">
                <a:avLst/>
              </a:prstGeom>
              <a:ln w="28575">
                <a:solidFill>
                  <a:srgbClr val="03305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C4F3F62-A3C0-4319-859D-828AD3FC1276}"/>
                  </a:ext>
                </a:extLst>
              </p:cNvPr>
              <p:cNvSpPr txBox="1"/>
              <p:nvPr/>
            </p:nvSpPr>
            <p:spPr>
              <a:xfrm>
                <a:off x="3004075" y="5890692"/>
                <a:ext cx="868680" cy="10972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rgbClr val="03305D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CFRP board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433583-37D9-4EE0-A328-E1DA37A707D3}"/>
                </a:ext>
              </a:extLst>
            </p:cNvPr>
            <p:cNvSpPr txBox="1"/>
            <p:nvPr/>
          </p:nvSpPr>
          <p:spPr>
            <a:xfrm>
              <a:off x="3519774" y="2568138"/>
              <a:ext cx="3631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[1]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748CF2-B619-427A-BB1B-EFAC94D2E0DD}"/>
              </a:ext>
            </a:extLst>
          </p:cNvPr>
          <p:cNvGrpSpPr/>
          <p:nvPr/>
        </p:nvGrpSpPr>
        <p:grpSpPr>
          <a:xfrm>
            <a:off x="408939" y="4455257"/>
            <a:ext cx="5754303" cy="1515388"/>
            <a:chOff x="1503957" y="4435526"/>
            <a:chExt cx="5754303" cy="1515388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F2F47A42-EF73-49F1-B2A3-AFBCCB028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957" y="4567699"/>
              <a:ext cx="2239179" cy="132431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BA3FF95-26EE-474B-954B-20E81156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2722" y="4536735"/>
              <a:ext cx="1865841" cy="1326497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1F15411-7582-4002-B796-B8D35853B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36" t="12590" r="14731" b="14330"/>
            <a:stretch/>
          </p:blipFill>
          <p:spPr>
            <a:xfrm>
              <a:off x="5769664" y="4559489"/>
              <a:ext cx="1481467" cy="85315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C03D530-D9DE-46A1-87ED-3874A10FD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47" b="21434"/>
            <a:stretch/>
          </p:blipFill>
          <p:spPr>
            <a:xfrm>
              <a:off x="6023007" y="5459572"/>
              <a:ext cx="1105978" cy="40366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82660D-DDEC-4C25-9748-792D3D5F47B5}"/>
                </a:ext>
              </a:extLst>
            </p:cNvPr>
            <p:cNvSpPr txBox="1"/>
            <p:nvPr/>
          </p:nvSpPr>
          <p:spPr>
            <a:xfrm>
              <a:off x="3409728" y="4467593"/>
              <a:ext cx="3631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[2]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A4D99D-E6C3-43C5-A221-875994ED8DB7}"/>
                </a:ext>
              </a:extLst>
            </p:cNvPr>
            <p:cNvSpPr txBox="1"/>
            <p:nvPr/>
          </p:nvSpPr>
          <p:spPr>
            <a:xfrm>
              <a:off x="5423857" y="4467593"/>
              <a:ext cx="3631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[3]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1B94472-9D8E-4969-AA43-B00474A750CA}"/>
                </a:ext>
              </a:extLst>
            </p:cNvPr>
            <p:cNvSpPr txBox="1"/>
            <p:nvPr/>
          </p:nvSpPr>
          <p:spPr>
            <a:xfrm>
              <a:off x="6886315" y="4435526"/>
              <a:ext cx="3631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[4]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B77736-74B0-4787-BF9C-2DCED6D84D89}"/>
                </a:ext>
              </a:extLst>
            </p:cNvPr>
            <p:cNvSpPr txBox="1"/>
            <p:nvPr/>
          </p:nvSpPr>
          <p:spPr>
            <a:xfrm>
              <a:off x="6895146" y="5689304"/>
              <a:ext cx="3631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[5]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4835A3-692E-4694-AB65-146B997102C4}"/>
              </a:ext>
            </a:extLst>
          </p:cNvPr>
          <p:cNvGrpSpPr/>
          <p:nvPr/>
        </p:nvGrpSpPr>
        <p:grpSpPr>
          <a:xfrm>
            <a:off x="6752640" y="4893789"/>
            <a:ext cx="1985830" cy="1031307"/>
            <a:chOff x="684834" y="1132554"/>
            <a:chExt cx="1985830" cy="103130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7F80FA0-D0B4-435E-89F6-24EB4C99F7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" b="47154"/>
            <a:stretch/>
          </p:blipFill>
          <p:spPr>
            <a:xfrm>
              <a:off x="684834" y="1132554"/>
              <a:ext cx="1869123" cy="100584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9BC56C-3E47-4CD9-B026-F3AB781F838A}"/>
                </a:ext>
              </a:extLst>
            </p:cNvPr>
            <p:cNvSpPr txBox="1"/>
            <p:nvPr/>
          </p:nvSpPr>
          <p:spPr>
            <a:xfrm>
              <a:off x="2279307" y="1902251"/>
              <a:ext cx="3913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[6]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2352E61-C39D-4C83-95E0-3C5D5B374278}"/>
              </a:ext>
            </a:extLst>
          </p:cNvPr>
          <p:cNvSpPr txBox="1"/>
          <p:nvPr/>
        </p:nvSpPr>
        <p:spPr>
          <a:xfrm>
            <a:off x="6772801" y="4408394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3305D"/>
                </a:solidFill>
              </a:rPr>
              <a:t>Mechanical Joints</a:t>
            </a:r>
          </a:p>
        </p:txBody>
      </p:sp>
    </p:spTree>
    <p:extLst>
      <p:ext uri="{BB962C8B-B14F-4D97-AF65-F5344CB8AC3E}">
        <p14:creationId xmlns:p14="http://schemas.microsoft.com/office/powerpoint/2010/main" val="39280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Material model by Pinho et al.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Fibre tensile failure:</a:t>
            </a:r>
          </a:p>
          <a:p>
            <a:pPr marL="914400" lvl="2" indent="0">
              <a:buNone/>
            </a:pPr>
            <a:endParaRPr lang="en-US" sz="1800" dirty="0">
              <a:solidFill>
                <a:srgbClr val="03305D"/>
              </a:solidFill>
            </a:endParaRPr>
          </a:p>
          <a:p>
            <a:r>
              <a:rPr lang="en-US" dirty="0">
                <a:solidFill>
                  <a:srgbClr val="03305D"/>
                </a:solidFill>
              </a:rPr>
              <a:t>Fibre compression failure (Kinking):</a:t>
            </a:r>
          </a:p>
          <a:p>
            <a:pPr lvl="2"/>
            <a:endParaRPr lang="en-US" dirty="0">
              <a:solidFill>
                <a:srgbClr val="03305D"/>
              </a:solidFill>
            </a:endParaRPr>
          </a:p>
          <a:p>
            <a:pPr lvl="2"/>
            <a:endParaRPr lang="en-US" dirty="0">
              <a:solidFill>
                <a:srgbClr val="03305D"/>
              </a:solidFill>
            </a:endParaRPr>
          </a:p>
          <a:p>
            <a:pPr lvl="2"/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r>
              <a:rPr lang="en-US" dirty="0">
                <a:solidFill>
                  <a:srgbClr val="03305D"/>
                </a:solidFill>
              </a:rPr>
              <a:t>Matrix tensile failure: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699EF6-AB85-4817-9E10-B37AB5B0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56" y="423576"/>
            <a:ext cx="1754789" cy="14193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BCD06E-7E18-4503-AA65-00045CAB5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20" y="1680468"/>
            <a:ext cx="4625852" cy="814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1E32B7-0065-450B-886D-75C1384E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20" y="1078644"/>
            <a:ext cx="897630" cy="3659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C15B96-6BF2-4514-913A-7DC1EE904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" y="4338354"/>
            <a:ext cx="3971140" cy="47507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C071545-F7A3-4064-BC63-342B6FF58A2A}"/>
              </a:ext>
            </a:extLst>
          </p:cNvPr>
          <p:cNvGrpSpPr/>
          <p:nvPr/>
        </p:nvGrpSpPr>
        <p:grpSpPr>
          <a:xfrm>
            <a:off x="357420" y="2613176"/>
            <a:ext cx="4888559" cy="1229443"/>
            <a:chOff x="590621" y="2569387"/>
            <a:chExt cx="4283252" cy="1077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878E3-0659-4C87-9CCE-7EF98870E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4088"/>
            <a:stretch/>
          </p:blipFill>
          <p:spPr>
            <a:xfrm>
              <a:off x="642413" y="2624487"/>
              <a:ext cx="2983748" cy="9836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7433B8E-0210-4FB5-A3D7-FAE6E29C9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4458"/>
            <a:stretch/>
          </p:blipFill>
          <p:spPr>
            <a:xfrm>
              <a:off x="1797110" y="2707406"/>
              <a:ext cx="2983748" cy="801173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D96DFC-41DD-44DB-9A7C-08D28402528E}"/>
                </a:ext>
              </a:extLst>
            </p:cNvPr>
            <p:cNvSpPr/>
            <p:nvPr/>
          </p:nvSpPr>
          <p:spPr>
            <a:xfrm>
              <a:off x="590621" y="2569387"/>
              <a:ext cx="4283252" cy="107721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941657E-26F3-4809-93E3-A71F4BB2F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370" y="1928092"/>
            <a:ext cx="3779433" cy="1685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EEAD0D-353D-44A7-BD9E-DBD6221104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713"/>
          <a:stretch/>
        </p:blipFill>
        <p:spPr>
          <a:xfrm>
            <a:off x="357420" y="5017971"/>
            <a:ext cx="3195521" cy="944615"/>
          </a:xfrm>
          <a:prstGeom prst="rect">
            <a:avLst/>
          </a:prstGeom>
          <a:ln w="19050">
            <a:solidFill>
              <a:srgbClr val="1F497D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B07B38-0F98-4648-8288-54A49CAC66A4}"/>
              </a:ext>
            </a:extLst>
          </p:cNvPr>
          <p:cNvGrpSpPr/>
          <p:nvPr/>
        </p:nvGrpSpPr>
        <p:grpSpPr>
          <a:xfrm>
            <a:off x="4785440" y="4069385"/>
            <a:ext cx="4203621" cy="792376"/>
            <a:chOff x="4667281" y="5183080"/>
            <a:chExt cx="4203621" cy="7923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2B37C3-36AF-40EB-85C1-4CB70DD36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99762" y="5458744"/>
              <a:ext cx="3971140" cy="51671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98F48B-3FED-4DED-96EA-468208218720}"/>
                </a:ext>
              </a:extLst>
            </p:cNvPr>
            <p:cNvSpPr txBox="1"/>
            <p:nvPr/>
          </p:nvSpPr>
          <p:spPr>
            <a:xfrm>
              <a:off x="4667281" y="5183080"/>
              <a:ext cx="4064360" cy="599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Open Sans"/>
                </a:rPr>
                <a:t>Matrix compressive/shear failure:</a:t>
              </a:r>
            </a:p>
            <a:p>
              <a:pPr marL="914400" marR="0" lvl="2" indent="0" algn="l" defTabSz="914400" rtl="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Open Sans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001DA1-CD35-4E98-9AAD-662C757EF045}"/>
              </a:ext>
            </a:extLst>
          </p:cNvPr>
          <p:cNvCxnSpPr>
            <a:cxnSpLocks/>
          </p:cNvCxnSpPr>
          <p:nvPr/>
        </p:nvCxnSpPr>
        <p:spPr>
          <a:xfrm>
            <a:off x="4673600" y="4078473"/>
            <a:ext cx="0" cy="1776227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158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Material model by Pinho et al.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Fibre compression failure (Kinking):</a:t>
            </a:r>
          </a:p>
          <a:p>
            <a:pPr lvl="2"/>
            <a:endParaRPr lang="en-US" dirty="0">
              <a:solidFill>
                <a:srgbClr val="03305D"/>
              </a:solidFill>
            </a:endParaRPr>
          </a:p>
          <a:p>
            <a:pPr lvl="2"/>
            <a:endParaRPr lang="en-US" dirty="0">
              <a:solidFill>
                <a:srgbClr val="03305D"/>
              </a:solidFill>
            </a:endParaRPr>
          </a:p>
          <a:p>
            <a:pPr lvl="2"/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699EF6-AB85-4817-9E10-B37AB5B0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56" y="1050031"/>
            <a:ext cx="2334554" cy="1888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BCD06E-7E18-4503-AA65-00045CAB5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21" y="1105865"/>
            <a:ext cx="4625852" cy="81478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E61496C-6DB2-4199-9C4D-3EAEC19F5DD0}"/>
              </a:ext>
            </a:extLst>
          </p:cNvPr>
          <p:cNvGrpSpPr/>
          <p:nvPr/>
        </p:nvGrpSpPr>
        <p:grpSpPr>
          <a:xfrm>
            <a:off x="590621" y="2024790"/>
            <a:ext cx="4625852" cy="1077212"/>
            <a:chOff x="590621" y="2095861"/>
            <a:chExt cx="4625852" cy="1077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878E3-0659-4C87-9CCE-7EF98870E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4088"/>
            <a:stretch/>
          </p:blipFill>
          <p:spPr>
            <a:xfrm>
              <a:off x="642413" y="2150961"/>
              <a:ext cx="2983748" cy="9836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7433B8E-0210-4FB5-A3D7-FAE6E29C9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4458"/>
            <a:stretch/>
          </p:blipFill>
          <p:spPr>
            <a:xfrm>
              <a:off x="2114138" y="2277967"/>
              <a:ext cx="2983748" cy="801173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D96DFC-41DD-44DB-9A7C-08D28402528E}"/>
                </a:ext>
              </a:extLst>
            </p:cNvPr>
            <p:cNvSpPr/>
            <p:nvPr/>
          </p:nvSpPr>
          <p:spPr>
            <a:xfrm>
              <a:off x="590621" y="2095861"/>
              <a:ext cx="4625852" cy="107721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941657E-26F3-4809-93E3-A71F4BB2F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9555" y="3176868"/>
            <a:ext cx="6444170" cy="28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04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Material model by Pinho et al.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Continuum damage model</a:t>
            </a:r>
          </a:p>
          <a:p>
            <a:pPr lvl="1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E759A3-1945-41F3-AB41-B8C3E449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805" y="1270553"/>
            <a:ext cx="2329931" cy="9862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294BAD-CB9A-4FA3-8935-02833C820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12" t="27597" r="9801" b="51355"/>
          <a:stretch/>
        </p:blipFill>
        <p:spPr>
          <a:xfrm>
            <a:off x="763559" y="1479074"/>
            <a:ext cx="1673879" cy="60725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937C3B5-F9CC-49DF-89C1-3F5CC343DC1D}"/>
              </a:ext>
            </a:extLst>
          </p:cNvPr>
          <p:cNvGrpSpPr/>
          <p:nvPr/>
        </p:nvGrpSpPr>
        <p:grpSpPr>
          <a:xfrm>
            <a:off x="2759258" y="2538014"/>
            <a:ext cx="4284898" cy="3381455"/>
            <a:chOff x="6369343" y="2701810"/>
            <a:chExt cx="2329931" cy="183868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23C7E6-2D2D-44A4-B6E8-C06E1F55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9343" y="2701810"/>
              <a:ext cx="2329931" cy="183868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CD21C5-0F44-4CB0-8D67-095E766EB54C}"/>
                </a:ext>
              </a:extLst>
            </p:cNvPr>
            <p:cNvSpPr/>
            <p:nvPr/>
          </p:nvSpPr>
          <p:spPr>
            <a:xfrm>
              <a:off x="7435850" y="3130550"/>
              <a:ext cx="1047750" cy="450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C7BF710-5A9F-4D09-9D7F-DAFBEA17EB17}"/>
              </a:ext>
            </a:extLst>
          </p:cNvPr>
          <p:cNvSpPr/>
          <p:nvPr/>
        </p:nvSpPr>
        <p:spPr>
          <a:xfrm>
            <a:off x="2683058" y="1558815"/>
            <a:ext cx="411891" cy="334905"/>
          </a:xfrm>
          <a:prstGeom prst="rightArrow">
            <a:avLst/>
          </a:prstGeom>
          <a:solidFill>
            <a:srgbClr val="0330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4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075E-BDFA-4F86-9804-946F9889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and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3B471-F9A6-4E9F-8710-11A29D48EB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Fitting line –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Error –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Objective –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R-Squared –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PCC – </a:t>
            </a:r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FFBEE-1F3A-404A-BB53-A9649BFE7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51"/>
          <a:stretch/>
        </p:blipFill>
        <p:spPr>
          <a:xfrm>
            <a:off x="2567611" y="1029365"/>
            <a:ext cx="2763756" cy="352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F552B-BB37-46C7-9A6D-FD81CBE7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11" y="1599594"/>
            <a:ext cx="1879434" cy="352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878845-134B-4107-AF87-FBD5D4770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11" y="2022064"/>
            <a:ext cx="4326226" cy="615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5A1A4B-1DE2-444B-8D7F-2D179AA83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23" b="7248"/>
          <a:stretch/>
        </p:blipFill>
        <p:spPr>
          <a:xfrm>
            <a:off x="2567611" y="2784233"/>
            <a:ext cx="2055613" cy="604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7D48A-5A5E-47BF-B274-B0937E6710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32"/>
          <a:stretch/>
        </p:blipFill>
        <p:spPr>
          <a:xfrm>
            <a:off x="1125764" y="3875775"/>
            <a:ext cx="4939306" cy="9323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1C2D07-0AB8-43C1-AB38-4BE751F86345}"/>
              </a:ext>
            </a:extLst>
          </p:cNvPr>
          <p:cNvSpPr txBox="1"/>
          <p:nvPr/>
        </p:nvSpPr>
        <p:spPr>
          <a:xfrm>
            <a:off x="1125764" y="5011819"/>
            <a:ext cx="20149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R-Squared = PCC</a:t>
            </a:r>
            <a:r>
              <a:rPr lang="en-US" baseline="30000" dirty="0">
                <a:solidFill>
                  <a:srgbClr val="1F497D"/>
                </a:solidFill>
              </a:rPr>
              <a:t>2</a:t>
            </a:r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024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Full heatmap Bivariate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70A72E-915C-4157-8C23-799503CB69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Pearson’s correlation coefficient (PCC)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2B02F-02C3-4C6C-B19C-B6F2B4A1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89" y="1072998"/>
            <a:ext cx="6333622" cy="49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46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Bivariate analysis – Full heatmap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26DF53-6751-4FE9-B0A8-584C1BE76C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Spearman’s ranked correlation coefficient (SRCC) 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F7147-DB8B-4585-BBF1-0F22D6B7D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57" y="1044319"/>
            <a:ext cx="6380870" cy="50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6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AF24-8DD8-48B7-AD10-9850D4B2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when all parameters are varied equally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28F64-37DE-4680-8F69-EE78FEF2962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6"/>
          <a:stretch/>
        </p:blipFill>
        <p:spPr>
          <a:xfrm>
            <a:off x="122292" y="944016"/>
            <a:ext cx="8924526" cy="4904991"/>
          </a:xfrm>
        </p:spPr>
      </p:pic>
    </p:spTree>
    <p:extLst>
      <p:ext uri="{BB962C8B-B14F-4D97-AF65-F5344CB8AC3E}">
        <p14:creationId xmlns:p14="http://schemas.microsoft.com/office/powerpoint/2010/main" val="2577313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2.1 Analysis of composite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Multi-Scale analysis</a:t>
            </a:r>
          </a:p>
          <a:p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endParaRPr lang="en-US" dirty="0">
              <a:solidFill>
                <a:srgbClr val="03305D"/>
              </a:solidFill>
            </a:endParaRPr>
          </a:p>
          <a:p>
            <a:endParaRPr lang="en-US" sz="600" dirty="0">
              <a:solidFill>
                <a:srgbClr val="03305D"/>
              </a:solidFill>
            </a:endParaRPr>
          </a:p>
          <a:p>
            <a:endParaRPr lang="en-US" sz="600" dirty="0">
              <a:solidFill>
                <a:srgbClr val="03305D"/>
              </a:solidFill>
            </a:endParaRPr>
          </a:p>
          <a:p>
            <a:r>
              <a:rPr lang="en-US" dirty="0">
                <a:solidFill>
                  <a:srgbClr val="03305D"/>
                </a:solidFill>
              </a:rPr>
              <a:t>Composite material as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orthotropic material</a:t>
            </a:r>
            <a:r>
              <a:rPr lang="en-US" dirty="0">
                <a:solidFill>
                  <a:srgbClr val="03305D"/>
                </a:solidFill>
              </a:rPr>
              <a:t>.</a:t>
            </a:r>
          </a:p>
          <a:p>
            <a:endParaRPr lang="en-US" dirty="0">
              <a:solidFill>
                <a:srgbClr val="03305D"/>
              </a:solidFill>
            </a:endParaRPr>
          </a:p>
          <a:p>
            <a:r>
              <a:rPr lang="en-US" dirty="0">
                <a:solidFill>
                  <a:srgbClr val="03305D"/>
                </a:solidFill>
              </a:rPr>
              <a:t>Tensile loading direction and Fibre direction in a lamina</a:t>
            </a:r>
          </a:p>
          <a:p>
            <a:pPr lvl="1"/>
            <a:r>
              <a:rPr lang="en-US" dirty="0">
                <a:solidFill>
                  <a:srgbClr val="03305D"/>
                </a:solidFill>
              </a:rPr>
              <a:t>Loading</a:t>
            </a:r>
            <a:r>
              <a:rPr lang="en-US" dirty="0"/>
              <a:t> </a:t>
            </a:r>
            <a:r>
              <a:rPr lang="en-US" b="1" dirty="0">
                <a:solidFill>
                  <a:srgbClr val="03305D"/>
                </a:solidFill>
              </a:rPr>
              <a:t>parallel</a:t>
            </a:r>
            <a:r>
              <a:rPr lang="en-US" dirty="0">
                <a:solidFill>
                  <a:srgbClr val="03305D"/>
                </a:solidFill>
              </a:rPr>
              <a:t> to fibre direction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Fibres </a:t>
            </a:r>
            <a:r>
              <a:rPr lang="en-US" dirty="0">
                <a:solidFill>
                  <a:srgbClr val="03305D"/>
                </a:solidFill>
              </a:rPr>
              <a:t>take major loads</a:t>
            </a:r>
          </a:p>
          <a:p>
            <a:pPr lvl="1"/>
            <a:r>
              <a:rPr lang="en-US" dirty="0">
                <a:solidFill>
                  <a:srgbClr val="03305D"/>
                </a:solidFill>
              </a:rPr>
              <a:t>Loading </a:t>
            </a:r>
            <a:r>
              <a:rPr lang="en-US" b="1" dirty="0">
                <a:solidFill>
                  <a:srgbClr val="03305D"/>
                </a:solidFill>
              </a:rPr>
              <a:t>non-parallel</a:t>
            </a:r>
            <a:r>
              <a:rPr lang="en-US" dirty="0">
                <a:solidFill>
                  <a:srgbClr val="03305D"/>
                </a:solidFill>
              </a:rPr>
              <a:t> to fibre direction</a:t>
            </a:r>
          </a:p>
          <a:p>
            <a:pPr lvl="2"/>
            <a:r>
              <a:rPr lang="en-US" dirty="0">
                <a:solidFill>
                  <a:srgbClr val="03305D"/>
                </a:solidFill>
              </a:rPr>
              <a:t>As</a:t>
            </a:r>
            <a:r>
              <a:rPr lang="en-US" dirty="0"/>
              <a:t>     </a:t>
            </a:r>
            <a:r>
              <a:rPr lang="en-US" dirty="0">
                <a:solidFill>
                  <a:srgbClr val="03305D"/>
                </a:solidFill>
              </a:rPr>
              <a:t>increases, load shifts</a:t>
            </a:r>
            <a:r>
              <a:rPr lang="en-US" dirty="0"/>
              <a:t> </a:t>
            </a:r>
            <a:r>
              <a:rPr lang="en-US" dirty="0">
                <a:solidFill>
                  <a:srgbClr val="03305D"/>
                </a:solidFill>
              </a:rPr>
              <a:t>towards</a:t>
            </a:r>
            <a:r>
              <a:rPr lang="en-US" dirty="0"/>
              <a:t> </a:t>
            </a:r>
            <a:r>
              <a:rPr lang="en-US" dirty="0">
                <a:solidFill>
                  <a:srgbClr val="41C200"/>
                </a:solidFill>
              </a:rPr>
              <a:t>matrix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CA0CA-D5A1-4170-A23B-3E72C8B53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748" y="2527240"/>
            <a:ext cx="2757707" cy="1333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6B282-D121-4822-973F-09CEEBEDE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36" y="1098008"/>
            <a:ext cx="6272613" cy="114750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388BEC9-92B3-410B-82C4-7F7007B4AC53}"/>
              </a:ext>
            </a:extLst>
          </p:cNvPr>
          <p:cNvGrpSpPr/>
          <p:nvPr/>
        </p:nvGrpSpPr>
        <p:grpSpPr>
          <a:xfrm>
            <a:off x="1764705" y="2212648"/>
            <a:ext cx="3251675" cy="411175"/>
            <a:chOff x="1764705" y="2397374"/>
            <a:chExt cx="3251675" cy="411175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0B30CA12-416A-44CB-B738-D18E873893C5}"/>
                </a:ext>
              </a:extLst>
            </p:cNvPr>
            <p:cNvSpPr/>
            <p:nvPr/>
          </p:nvSpPr>
          <p:spPr>
            <a:xfrm rot="5400000">
              <a:off x="3307161" y="854918"/>
              <a:ext cx="166763" cy="3251675"/>
            </a:xfrm>
            <a:prstGeom prst="rightBrace">
              <a:avLst>
                <a:gd name="adj1" fmla="val 98524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88EB36-E84A-485F-8A24-9F6436C5B08B}"/>
                </a:ext>
              </a:extLst>
            </p:cNvPr>
            <p:cNvSpPr txBox="1"/>
            <p:nvPr/>
          </p:nvSpPr>
          <p:spPr>
            <a:xfrm>
              <a:off x="2689069" y="2531550"/>
              <a:ext cx="1402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3305D"/>
                  </a:solidFill>
                </a:rPr>
                <a:t>Mesoscopic Level</a:t>
              </a:r>
            </a:p>
          </p:txBody>
        </p:sp>
      </p:grpSp>
      <p:pic>
        <p:nvPicPr>
          <p:cNvPr id="11" name="Picture 10" descr="\documentclass{article}&#10;\usepackage{amsmath}&#10;\pagestyle{empty}&#10;\begin{document}&#10;&#10;$\theta$&#10;&#10;&#10;\end{document}" title="IguanaTex Bitmap Display">
            <a:extLst>
              <a:ext uri="{FF2B5EF4-FFF2-40B4-BE49-F238E27FC236}">
                <a16:creationId xmlns:a16="http://schemas.microsoft.com/office/drawing/2014/main" id="{AA3E5603-DDF0-4F7F-AFA2-1DA93E948A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38" y="4972054"/>
            <a:ext cx="98096" cy="16676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E5FEBD3C-B370-4215-A977-FE1806CD2795}"/>
              </a:ext>
            </a:extLst>
          </p:cNvPr>
          <p:cNvGrpSpPr/>
          <p:nvPr/>
        </p:nvGrpSpPr>
        <p:grpSpPr>
          <a:xfrm>
            <a:off x="5468577" y="4433777"/>
            <a:ext cx="3240566" cy="1424373"/>
            <a:chOff x="5881110" y="4380435"/>
            <a:chExt cx="2708702" cy="114168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BFF5B3-1CFF-4F00-B448-A26DA83A1244}"/>
                </a:ext>
              </a:extLst>
            </p:cNvPr>
            <p:cNvGrpSpPr/>
            <p:nvPr/>
          </p:nvGrpSpPr>
          <p:grpSpPr>
            <a:xfrm>
              <a:off x="6239408" y="4657458"/>
              <a:ext cx="1980667" cy="864661"/>
              <a:chOff x="6239408" y="4657458"/>
              <a:chExt cx="1980667" cy="86466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08D68B-3076-4D7F-BDB4-620C1D41BB76}"/>
                  </a:ext>
                </a:extLst>
              </p:cNvPr>
              <p:cNvSpPr/>
              <p:nvPr/>
            </p:nvSpPr>
            <p:spPr>
              <a:xfrm>
                <a:off x="6246975" y="4657458"/>
                <a:ext cx="1965533" cy="863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3305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F814DBB-2F90-4243-BD9F-3189A76024FB}"/>
                  </a:ext>
                </a:extLst>
              </p:cNvPr>
              <p:cNvCxnSpPr>
                <a:cxnSpLocks/>
                <a:stCxn id="12" idx="1"/>
              </p:cNvCxnSpPr>
              <p:nvPr/>
            </p:nvCxnSpPr>
            <p:spPr>
              <a:xfrm flipV="1">
                <a:off x="6246975" y="4662751"/>
                <a:ext cx="1353975" cy="426270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CC1BA81-0AEC-4D82-B73A-1A7A3218B8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975" y="4657458"/>
                <a:ext cx="1890509" cy="609600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2EF5C27-55FA-4CBB-8519-79358DAA11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975" y="4820026"/>
                <a:ext cx="1965533" cy="637176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48DD40-BBC5-4A0E-B062-748CF6D3B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4638" y="4995864"/>
                <a:ext cx="1595437" cy="526255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B63015A-7943-4B54-9594-7C9F4AC6CC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2807" y="5205414"/>
                <a:ext cx="997743" cy="311944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D637D67-FA6D-4123-9357-9BFE14757C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2882" y="5383451"/>
                <a:ext cx="407193" cy="137133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F71038F-2E86-4571-AD8A-92A009157A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9408" y="4662750"/>
                <a:ext cx="792423" cy="240937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76088A-2447-4FB4-BF8B-1C101C6D9118}"/>
                </a:ext>
              </a:extLst>
            </p:cNvPr>
            <p:cNvGrpSpPr/>
            <p:nvPr/>
          </p:nvGrpSpPr>
          <p:grpSpPr>
            <a:xfrm>
              <a:off x="7105015" y="4530881"/>
              <a:ext cx="639444" cy="677171"/>
              <a:chOff x="7010737" y="4562585"/>
              <a:chExt cx="639444" cy="67717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E9739E0-0399-4A64-876B-D8E6DEDBDEB1}"/>
                  </a:ext>
                </a:extLst>
              </p:cNvPr>
              <p:cNvGrpSpPr/>
              <p:nvPr/>
            </p:nvGrpSpPr>
            <p:grpSpPr>
              <a:xfrm>
                <a:off x="7101541" y="4639873"/>
                <a:ext cx="548640" cy="548640"/>
                <a:chOff x="5900737" y="5298283"/>
                <a:chExt cx="548640" cy="54864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CD7BF336-6388-4B9F-A55D-9A808600936D}"/>
                    </a:ext>
                  </a:extLst>
                </p:cNvPr>
                <p:cNvCxnSpPr/>
                <p:nvPr/>
              </p:nvCxnSpPr>
              <p:spPr>
                <a:xfrm flipV="1">
                  <a:off x="5905500" y="5298283"/>
                  <a:ext cx="0" cy="5486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13C96959-63F7-4292-B304-8B991DB8B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175057" y="5568194"/>
                  <a:ext cx="0" cy="5486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490B9AE-2C18-479B-9698-C6F87C37E29F}"/>
                  </a:ext>
                </a:extLst>
              </p:cNvPr>
              <p:cNvGrpSpPr/>
              <p:nvPr/>
            </p:nvGrpSpPr>
            <p:grpSpPr>
              <a:xfrm rot="-1080000">
                <a:off x="7010737" y="4562585"/>
                <a:ext cx="548640" cy="548640"/>
                <a:chOff x="5903253" y="5298283"/>
                <a:chExt cx="548640" cy="548640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DD1C256-9615-4F82-8327-473B09324072}"/>
                    </a:ext>
                  </a:extLst>
                </p:cNvPr>
                <p:cNvCxnSpPr/>
                <p:nvPr/>
              </p:nvCxnSpPr>
              <p:spPr>
                <a:xfrm flipV="1">
                  <a:off x="5905500" y="5298283"/>
                  <a:ext cx="0" cy="54864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F0AF3471-614F-4657-B387-3DD86E0286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177573" y="5567169"/>
                  <a:ext cx="0" cy="54864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49EEA3B4-84BC-49A1-B8C2-39E6C994F55B}"/>
                  </a:ext>
                </a:extLst>
              </p:cNvPr>
              <p:cNvSpPr/>
              <p:nvPr/>
            </p:nvSpPr>
            <p:spPr>
              <a:xfrm rot="1790862">
                <a:off x="7284082" y="5053002"/>
                <a:ext cx="188739" cy="186754"/>
              </a:xfrm>
              <a:prstGeom prst="arc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50" name="Picture 49" descr="\documentclass{article}&#10;\usepackage{amsmath}&#10;\pagestyle{empty}&#10;\begin{document}&#10;&#10;$\theta$&#10;&#10;&#10;\end{document}" title="IguanaTex Bitmap Display">
              <a:extLst>
                <a:ext uri="{FF2B5EF4-FFF2-40B4-BE49-F238E27FC236}">
                  <a16:creationId xmlns:a16="http://schemas.microsoft.com/office/drawing/2014/main" id="{2E594FD2-3375-495E-BA61-84A3FD6A6FB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257" y="4957368"/>
              <a:ext cx="98096" cy="16676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3B529C-F97C-4854-923C-117927AA8CBF}"/>
                </a:ext>
              </a:extLst>
            </p:cNvPr>
            <p:cNvSpPr txBox="1"/>
            <p:nvPr/>
          </p:nvSpPr>
          <p:spPr>
            <a:xfrm>
              <a:off x="7065779" y="4391974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6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699BB58-3465-40D5-88E9-8FF5FD50E4DE}"/>
                </a:ext>
              </a:extLst>
            </p:cNvPr>
            <p:cNvSpPr txBox="1"/>
            <p:nvPr/>
          </p:nvSpPr>
          <p:spPr>
            <a:xfrm>
              <a:off x="7622635" y="508398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6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BF877B-5536-47C2-B52A-3942183B4BB6}"/>
                </a:ext>
              </a:extLst>
            </p:cNvPr>
            <p:cNvSpPr txBox="1"/>
            <p:nvPr/>
          </p:nvSpPr>
          <p:spPr>
            <a:xfrm>
              <a:off x="7564127" y="4728434"/>
              <a:ext cx="240111" cy="246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B90295E-232C-4AFE-AFE7-74B59ADA1489}"/>
                </a:ext>
              </a:extLst>
            </p:cNvPr>
            <p:cNvSpPr txBox="1"/>
            <p:nvPr/>
          </p:nvSpPr>
          <p:spPr>
            <a:xfrm>
              <a:off x="6830881" y="4380435"/>
              <a:ext cx="240111" cy="246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14B1C7D0-3470-46BE-853F-83B7D0035611}"/>
                </a:ext>
              </a:extLst>
            </p:cNvPr>
            <p:cNvSpPr/>
            <p:nvPr/>
          </p:nvSpPr>
          <p:spPr>
            <a:xfrm>
              <a:off x="8224052" y="4933213"/>
              <a:ext cx="365760" cy="3015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3F954F4A-92A6-4BA6-AB91-B6D134F2DA08}"/>
                </a:ext>
              </a:extLst>
            </p:cNvPr>
            <p:cNvSpPr/>
            <p:nvPr/>
          </p:nvSpPr>
          <p:spPr>
            <a:xfrm rot="10800000">
              <a:off x="5881110" y="4932763"/>
              <a:ext cx="365760" cy="3015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EF9EB90-6D7A-4BED-9B45-490223720C28}"/>
              </a:ext>
            </a:extLst>
          </p:cNvPr>
          <p:cNvSpPr txBox="1"/>
          <p:nvPr/>
        </p:nvSpPr>
        <p:spPr>
          <a:xfrm>
            <a:off x="6653407" y="1088680"/>
            <a:ext cx="457200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</a:rPr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123035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1.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hole tensile (OHT) testing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Failure in CFRP</a:t>
            </a:r>
          </a:p>
          <a:p>
            <a:pPr lvl="1"/>
            <a:r>
              <a:rPr lang="en-US" dirty="0"/>
              <a:t>Material composition – volume fraction, component properties</a:t>
            </a:r>
          </a:p>
          <a:p>
            <a:pPr lvl="1"/>
            <a:r>
              <a:rPr lang="en-US" dirty="0"/>
              <a:t>Geometry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Orientation/Layup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600" dirty="0"/>
          </a:p>
          <a:p>
            <a:pPr lvl="1"/>
            <a:r>
              <a:rPr lang="en-US" dirty="0"/>
              <a:t>Loading conditions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0F900-B86B-4BC3-8903-751C88BDD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39" y="4329266"/>
            <a:ext cx="1247940" cy="275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62A500-2001-45EF-8DB8-424AD4957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697" y="4643259"/>
            <a:ext cx="1247939" cy="47316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AE3D3C6-6C51-4F61-BD11-692064BDAAC7}"/>
              </a:ext>
            </a:extLst>
          </p:cNvPr>
          <p:cNvGrpSpPr/>
          <p:nvPr/>
        </p:nvGrpSpPr>
        <p:grpSpPr>
          <a:xfrm>
            <a:off x="1016698" y="3165089"/>
            <a:ext cx="5273008" cy="791096"/>
            <a:chOff x="725749" y="3546635"/>
            <a:chExt cx="4737791" cy="71080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AB941A0-B2CF-4C0E-A26C-9DE0D318A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4"/>
            <a:stretch/>
          </p:blipFill>
          <p:spPr>
            <a:xfrm>
              <a:off x="3917552" y="3546639"/>
              <a:ext cx="1545988" cy="71079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6E94AD9-7DA5-4C22-81F6-D86FDC22C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18" b="4370"/>
            <a:stretch/>
          </p:blipFill>
          <p:spPr>
            <a:xfrm>
              <a:off x="725749" y="3546635"/>
              <a:ext cx="1545987" cy="67907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2C4C689-60A6-4212-8C29-C6328F02E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2" b="2626"/>
            <a:stretch/>
          </p:blipFill>
          <p:spPr>
            <a:xfrm>
              <a:off x="2317841" y="3546636"/>
              <a:ext cx="1545987" cy="694150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F5668FFA-6587-4071-9DDF-E2EB2BF59D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57" y="4307368"/>
            <a:ext cx="3496465" cy="98996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3D84DBD-CCC4-4182-9A05-C6DDDA7AAA9B}"/>
              </a:ext>
            </a:extLst>
          </p:cNvPr>
          <p:cNvGrpSpPr/>
          <p:nvPr/>
        </p:nvGrpSpPr>
        <p:grpSpPr>
          <a:xfrm>
            <a:off x="973304" y="5421566"/>
            <a:ext cx="5737345" cy="656255"/>
            <a:chOff x="845115" y="5440765"/>
            <a:chExt cx="5737345" cy="65625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D55CA24-0DBF-4289-B7B7-C651B344E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984" r="28452" b="94013"/>
            <a:stretch/>
          </p:blipFill>
          <p:spPr>
            <a:xfrm>
              <a:off x="845115" y="5572240"/>
              <a:ext cx="3084601" cy="41059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98135CE-3E84-4B37-A25E-AD413AEE2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205" t="6832" r="69480" b="83599"/>
            <a:stretch/>
          </p:blipFill>
          <p:spPr>
            <a:xfrm>
              <a:off x="3689573" y="5440765"/>
              <a:ext cx="888777" cy="656255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E1E9A35-3F7D-47F4-B78E-6DE681ADF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479" t="6832" r="40123" b="83599"/>
            <a:stretch/>
          </p:blipFill>
          <p:spPr>
            <a:xfrm>
              <a:off x="4681448" y="5440765"/>
              <a:ext cx="844258" cy="65625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5293AB2-5DFE-40D6-A20E-117D0794D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369" t="30403" r="73264" b="63229"/>
            <a:stretch/>
          </p:blipFill>
          <p:spPr>
            <a:xfrm>
              <a:off x="5691148" y="5572240"/>
              <a:ext cx="891312" cy="43671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8396F26-9AF1-4EC6-810F-DF02A2B567FC}"/>
              </a:ext>
            </a:extLst>
          </p:cNvPr>
          <p:cNvGrpSpPr/>
          <p:nvPr/>
        </p:nvGrpSpPr>
        <p:grpSpPr>
          <a:xfrm>
            <a:off x="598983" y="1073473"/>
            <a:ext cx="6099955" cy="1293188"/>
            <a:chOff x="2639906" y="1044264"/>
            <a:chExt cx="6099955" cy="12931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BF6529-BE26-4AE1-9F85-340CED6F1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828" t="12166" r="65144" b="2204"/>
            <a:stretch/>
          </p:blipFill>
          <p:spPr>
            <a:xfrm>
              <a:off x="4971700" y="1135972"/>
              <a:ext cx="995261" cy="10936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F3631A-0DC6-4F90-B5F3-DA2A8B08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8542" y="1044264"/>
              <a:ext cx="2391319" cy="118532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8F2AE31-6BC1-41E1-8C84-CEB36FFEA59B}"/>
                </a:ext>
              </a:extLst>
            </p:cNvPr>
            <p:cNvSpPr txBox="1"/>
            <p:nvPr/>
          </p:nvSpPr>
          <p:spPr>
            <a:xfrm>
              <a:off x="5766505" y="2075842"/>
              <a:ext cx="3631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[7]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6B5FB5-5B9F-4510-9E5B-50C9B4386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39906" y="1108371"/>
              <a:ext cx="2121994" cy="112154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980153-D9AC-44CD-BFA4-E4C674C492E2}"/>
              </a:ext>
            </a:extLst>
          </p:cNvPr>
          <p:cNvGrpSpPr/>
          <p:nvPr/>
        </p:nvGrpSpPr>
        <p:grpSpPr>
          <a:xfrm>
            <a:off x="6929562" y="5116424"/>
            <a:ext cx="2082137" cy="915192"/>
            <a:chOff x="5881110" y="4380435"/>
            <a:chExt cx="2708702" cy="114168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0A16A00-27F5-41EC-BD6C-DDEFC943DE38}"/>
                </a:ext>
              </a:extLst>
            </p:cNvPr>
            <p:cNvGrpSpPr/>
            <p:nvPr/>
          </p:nvGrpSpPr>
          <p:grpSpPr>
            <a:xfrm>
              <a:off x="6239408" y="4657458"/>
              <a:ext cx="1980667" cy="864661"/>
              <a:chOff x="6239408" y="4657458"/>
              <a:chExt cx="1980667" cy="86466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15A0E97-B1FE-4003-A6AE-FE694CA823D5}"/>
                  </a:ext>
                </a:extLst>
              </p:cNvPr>
              <p:cNvSpPr/>
              <p:nvPr/>
            </p:nvSpPr>
            <p:spPr>
              <a:xfrm>
                <a:off x="6246975" y="4657458"/>
                <a:ext cx="1965533" cy="863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3305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3305612-EDE2-4C6E-A850-56FDE89E1DC4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 flipV="1">
                <a:off x="6246975" y="4662751"/>
                <a:ext cx="1353975" cy="426270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3E92995-86D5-4579-BB57-5DD0B49384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975" y="4657458"/>
                <a:ext cx="1890509" cy="609600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593CB78-A572-4E8A-8891-4FDE927E8B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975" y="4820026"/>
                <a:ext cx="1965533" cy="637176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6B890D8-0266-406A-9654-09E20C00B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4638" y="4995864"/>
                <a:ext cx="1595437" cy="526255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CF69E4C-40B8-48DD-9C4B-5ACE263D81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2807" y="5205414"/>
                <a:ext cx="997743" cy="311944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7D5A636-2C43-4CF1-8FF1-3728100621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2882" y="5383451"/>
                <a:ext cx="407193" cy="137133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0A5E3D4-8041-4F71-A238-14CFE6C812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9408" y="4662750"/>
                <a:ext cx="792423" cy="240937"/>
              </a:xfrm>
              <a:prstGeom prst="line">
                <a:avLst/>
              </a:prstGeom>
              <a:ln w="28575">
                <a:solidFill>
                  <a:srgbClr val="03305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7154584-2D51-4905-9578-B9DE6477FBE5}"/>
                </a:ext>
              </a:extLst>
            </p:cNvPr>
            <p:cNvGrpSpPr/>
            <p:nvPr/>
          </p:nvGrpSpPr>
          <p:grpSpPr>
            <a:xfrm>
              <a:off x="7105015" y="4530881"/>
              <a:ext cx="639444" cy="677171"/>
              <a:chOff x="7010737" y="4562585"/>
              <a:chExt cx="639444" cy="67717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49C43AD-7B85-4490-812C-591BA8A4CD63}"/>
                  </a:ext>
                </a:extLst>
              </p:cNvPr>
              <p:cNvGrpSpPr/>
              <p:nvPr/>
            </p:nvGrpSpPr>
            <p:grpSpPr>
              <a:xfrm>
                <a:off x="7101541" y="4639873"/>
                <a:ext cx="548640" cy="548640"/>
                <a:chOff x="5900737" y="5298283"/>
                <a:chExt cx="548640" cy="548640"/>
              </a:xfrm>
            </p:grpSpPr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A5B96BF-9AD5-4422-AE58-07B34AAAFD3F}"/>
                    </a:ext>
                  </a:extLst>
                </p:cNvPr>
                <p:cNvCxnSpPr/>
                <p:nvPr/>
              </p:nvCxnSpPr>
              <p:spPr>
                <a:xfrm flipV="1">
                  <a:off x="5905500" y="5298283"/>
                  <a:ext cx="0" cy="5486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BBE29A89-5DFF-4A3B-A2C2-F4B906087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175057" y="5568194"/>
                  <a:ext cx="0" cy="54864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7643E5-56BE-4356-8651-2301E669AD25}"/>
                  </a:ext>
                </a:extLst>
              </p:cNvPr>
              <p:cNvGrpSpPr/>
              <p:nvPr/>
            </p:nvGrpSpPr>
            <p:grpSpPr>
              <a:xfrm rot="-1080000">
                <a:off x="7010737" y="4562585"/>
                <a:ext cx="548640" cy="548640"/>
                <a:chOff x="5903253" y="5298283"/>
                <a:chExt cx="548640" cy="548640"/>
              </a:xfrm>
            </p:grpSpPr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4DBABD2-970E-475A-AB26-C527554EBC7D}"/>
                    </a:ext>
                  </a:extLst>
                </p:cNvPr>
                <p:cNvCxnSpPr/>
                <p:nvPr/>
              </p:nvCxnSpPr>
              <p:spPr>
                <a:xfrm flipV="1">
                  <a:off x="5905500" y="5298283"/>
                  <a:ext cx="0" cy="54864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FA92B53D-326E-4D60-87A4-8CDA8A684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6177573" y="5567169"/>
                  <a:ext cx="0" cy="548640"/>
                </a:xfrm>
                <a:prstGeom prst="straightConnector1">
                  <a:avLst/>
                </a:prstGeom>
                <a:ln>
                  <a:solidFill>
                    <a:srgbClr val="00B050"/>
                  </a:solidFill>
                  <a:tailEnd type="triangle"/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9428CB44-D56C-4B6E-BDE4-DE500BA8EF76}"/>
                  </a:ext>
                </a:extLst>
              </p:cNvPr>
              <p:cNvSpPr/>
              <p:nvPr/>
            </p:nvSpPr>
            <p:spPr>
              <a:xfrm rot="1790862">
                <a:off x="7284082" y="5053002"/>
                <a:ext cx="188739" cy="186754"/>
              </a:xfrm>
              <a:prstGeom prst="arc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B050"/>
                  </a:solidFill>
                </a:endParaRPr>
              </a:p>
            </p:txBody>
          </p:sp>
        </p:grpSp>
        <p:pic>
          <p:nvPicPr>
            <p:cNvPr id="27" name="Picture 26" descr="\documentclass{article}&#10;\usepackage{amsmath}&#10;\pagestyle{empty}&#10;\begin{document}&#10;&#10;$\theta$&#10;&#10;&#10;\end{document}" title="IguanaTex Bitmap Display">
              <a:extLst>
                <a:ext uri="{FF2B5EF4-FFF2-40B4-BE49-F238E27FC236}">
                  <a16:creationId xmlns:a16="http://schemas.microsoft.com/office/drawing/2014/main" id="{59C1586E-DD9B-46D7-A5F5-D53E136F379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3257" y="4957368"/>
              <a:ext cx="98096" cy="16676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1B9EE4-4A18-46D9-877F-5EB3B573B2C0}"/>
                </a:ext>
              </a:extLst>
            </p:cNvPr>
            <p:cNvSpPr txBox="1"/>
            <p:nvPr/>
          </p:nvSpPr>
          <p:spPr>
            <a:xfrm>
              <a:off x="7065779" y="4391974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6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95DB22-451D-4513-BECC-C04504E97F3D}"/>
                </a:ext>
              </a:extLst>
            </p:cNvPr>
            <p:cNvSpPr txBox="1"/>
            <p:nvPr/>
          </p:nvSpPr>
          <p:spPr>
            <a:xfrm>
              <a:off x="7622635" y="5083985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accent6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5A99B9-71AF-48AA-964A-6093BBC8EC5D}"/>
                </a:ext>
              </a:extLst>
            </p:cNvPr>
            <p:cNvSpPr txBox="1"/>
            <p:nvPr/>
          </p:nvSpPr>
          <p:spPr>
            <a:xfrm>
              <a:off x="7564127" y="4728434"/>
              <a:ext cx="240111" cy="246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C7F7AED-68DC-4987-85A7-27C42ED2BB7C}"/>
                </a:ext>
              </a:extLst>
            </p:cNvPr>
            <p:cNvSpPr txBox="1"/>
            <p:nvPr/>
          </p:nvSpPr>
          <p:spPr>
            <a:xfrm>
              <a:off x="6830881" y="4380435"/>
              <a:ext cx="240111" cy="246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F0CF1054-2B85-4ECB-96E9-3801FA99A8BC}"/>
                </a:ext>
              </a:extLst>
            </p:cNvPr>
            <p:cNvSpPr/>
            <p:nvPr/>
          </p:nvSpPr>
          <p:spPr>
            <a:xfrm>
              <a:off x="8224052" y="4933213"/>
              <a:ext cx="365760" cy="3015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7A891A9-D237-4BB2-B901-35B2D6C07303}"/>
                </a:ext>
              </a:extLst>
            </p:cNvPr>
            <p:cNvSpPr/>
            <p:nvPr/>
          </p:nvSpPr>
          <p:spPr>
            <a:xfrm rot="10800000">
              <a:off x="5881110" y="4932763"/>
              <a:ext cx="365760" cy="30154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2A756E9-C187-4CAA-ACEF-AC7208B2ED6F}"/>
              </a:ext>
            </a:extLst>
          </p:cNvPr>
          <p:cNvSpPr txBox="1"/>
          <p:nvPr/>
        </p:nvSpPr>
        <p:spPr>
          <a:xfrm>
            <a:off x="7063637" y="4082325"/>
            <a:ext cx="1705783" cy="715089"/>
          </a:xfrm>
          <a:prstGeom prst="flowChartAlternateProcess">
            <a:avLst/>
          </a:prstGeom>
          <a:solidFill>
            <a:srgbClr val="03305D"/>
          </a:solidFill>
          <a:ln>
            <a:solidFill>
              <a:srgbClr val="03305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Open Sans"/>
              </a:rPr>
              <a:t>O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</a:rPr>
              <a:t>rthotropic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</a:rPr>
              <a:t> materials*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1.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Objective:</a:t>
            </a:r>
          </a:p>
          <a:p>
            <a:pPr marL="0" indent="0" algn="ctr">
              <a:buNone/>
            </a:pPr>
            <a:r>
              <a:rPr lang="en-US" sz="1600" i="1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 analysis to understand the </a:t>
            </a:r>
            <a:r>
              <a:rPr lang="en-US" sz="1600" i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 of material parameters</a:t>
            </a:r>
          </a:p>
          <a:p>
            <a:pPr marL="0" indent="0" algn="ctr">
              <a:buNone/>
            </a:pPr>
            <a:r>
              <a:rPr lang="en-US" sz="1600" i="1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600" i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notch geometry </a:t>
            </a:r>
            <a:r>
              <a:rPr lang="en-US" sz="1600" i="1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an open hole specimen under tensile loading.</a:t>
            </a:r>
          </a:p>
          <a:p>
            <a:endParaRPr lang="en-US" sz="1200" i="1" dirty="0">
              <a:solidFill>
                <a:srgbClr val="03305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8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1.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Objective:</a:t>
            </a:r>
          </a:p>
          <a:p>
            <a:pPr marL="0" lvl="0" indent="0" algn="ctr">
              <a:buNone/>
            </a:pPr>
            <a:r>
              <a:rPr lang="en-US" sz="1600" i="1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 analysis to understand the </a:t>
            </a:r>
            <a:r>
              <a:rPr lang="en-US" sz="1600" i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 of material parameters</a:t>
            </a:r>
          </a:p>
          <a:p>
            <a:pPr marL="0" lvl="0" indent="0" algn="ctr">
              <a:buNone/>
            </a:pPr>
            <a:r>
              <a:rPr lang="en-US" sz="1600" i="1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600" i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notch geometry </a:t>
            </a:r>
            <a:r>
              <a:rPr lang="en-US" sz="1600" i="1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an open hole specimen under tensile loading.</a:t>
            </a:r>
          </a:p>
          <a:p>
            <a:endParaRPr lang="en-US" sz="1200" i="1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Scope: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failure in CFRP structures,</a:t>
            </a:r>
          </a:p>
          <a:p>
            <a:pPr lvl="1"/>
            <a:endParaRPr lang="en-US" dirty="0">
              <a:solidFill>
                <a:srgbClr val="03305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EE107A-0F31-4D20-B167-1198D8A6B251}"/>
              </a:ext>
            </a:extLst>
          </p:cNvPr>
          <p:cNvGrpSpPr/>
          <p:nvPr/>
        </p:nvGrpSpPr>
        <p:grpSpPr>
          <a:xfrm>
            <a:off x="1623822" y="3517944"/>
            <a:ext cx="5896356" cy="2122463"/>
            <a:chOff x="1623822" y="3517944"/>
            <a:chExt cx="5896356" cy="21224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6513CA8-9CF2-4565-B1B4-7690093556C4}"/>
                </a:ext>
              </a:extLst>
            </p:cNvPr>
            <p:cNvGrpSpPr/>
            <p:nvPr/>
          </p:nvGrpSpPr>
          <p:grpSpPr>
            <a:xfrm>
              <a:off x="1623822" y="3517944"/>
              <a:ext cx="5896356" cy="2122463"/>
              <a:chOff x="939770" y="4063071"/>
              <a:chExt cx="2280823" cy="82100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188C5CE-D614-4652-B8BC-8E3B2FBF7A3A}"/>
                  </a:ext>
                </a:extLst>
              </p:cNvPr>
              <p:cNvGrpSpPr/>
              <p:nvPr/>
            </p:nvGrpSpPr>
            <p:grpSpPr>
              <a:xfrm>
                <a:off x="939770" y="4063071"/>
                <a:ext cx="2252756" cy="821009"/>
                <a:chOff x="876528" y="4063070"/>
                <a:chExt cx="2252756" cy="821009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79E3AC2-1719-452E-A672-2B69EE7803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6528" y="4063070"/>
                  <a:ext cx="1085850" cy="821009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664C413-D4DE-4E1C-8A2B-AE0CE98D7D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65167" y="4079860"/>
                  <a:ext cx="1064117" cy="784328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B6D16A-353A-4F11-A668-2CE9B7D2CC52}"/>
                  </a:ext>
                </a:extLst>
              </p:cNvPr>
              <p:cNvSpPr txBox="1"/>
              <p:nvPr/>
            </p:nvSpPr>
            <p:spPr>
              <a:xfrm>
                <a:off x="1900221" y="4064969"/>
                <a:ext cx="150602" cy="1011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[8]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D8F986-31EB-48C7-B6E9-B8CFDE0FACA2}"/>
                  </a:ext>
                </a:extLst>
              </p:cNvPr>
              <p:cNvSpPr txBox="1"/>
              <p:nvPr/>
            </p:nvSpPr>
            <p:spPr>
              <a:xfrm>
                <a:off x="3088959" y="4066794"/>
                <a:ext cx="131634" cy="1011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  <a:highlight>
                      <a:srgbClr val="FFFFFF"/>
                    </a:highlight>
                  </a:rPr>
                  <a:t>[9]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FE33BA-E5A1-4198-83EC-0EEE5544B373}"/>
                </a:ext>
              </a:extLst>
            </p:cNvPr>
            <p:cNvSpPr txBox="1"/>
            <p:nvPr/>
          </p:nvSpPr>
          <p:spPr>
            <a:xfrm>
              <a:off x="5929800" y="3860662"/>
              <a:ext cx="9459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3305D"/>
                  </a:solidFill>
                  <a:highlight>
                    <a:srgbClr val="FFFFFF"/>
                  </a:highlight>
                </a:rPr>
                <a:t>Matrix crack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43B0AA-72FD-424E-A9C1-BBD279643373}"/>
                </a:ext>
              </a:extLst>
            </p:cNvPr>
            <p:cNvSpPr txBox="1"/>
            <p:nvPr/>
          </p:nvSpPr>
          <p:spPr>
            <a:xfrm>
              <a:off x="6135407" y="4389757"/>
              <a:ext cx="10444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3305D"/>
                  </a:solidFill>
                  <a:highlight>
                    <a:srgbClr val="FFFFFF"/>
                  </a:highlight>
                </a:rPr>
                <a:t>Fibre fracture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6181B9-88D5-4F0C-A4A8-D3D76A334AC2}"/>
                </a:ext>
              </a:extLst>
            </p:cNvPr>
            <p:cNvSpPr txBox="1"/>
            <p:nvPr/>
          </p:nvSpPr>
          <p:spPr>
            <a:xfrm>
              <a:off x="6233885" y="4873806"/>
              <a:ext cx="10444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03305D"/>
                  </a:solidFill>
                  <a:highlight>
                    <a:srgbClr val="FFFFFF"/>
                  </a:highlight>
                </a:rPr>
                <a:t>Delamination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DD34B5-359B-4849-8381-0B42255207DB}"/>
              </a:ext>
            </a:extLst>
          </p:cNvPr>
          <p:cNvSpPr txBox="1"/>
          <p:nvPr/>
        </p:nvSpPr>
        <p:spPr>
          <a:xfrm>
            <a:off x="2661125" y="3783049"/>
            <a:ext cx="945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3305D"/>
                </a:solidFill>
                <a:highlight>
                  <a:srgbClr val="FFFFFF"/>
                </a:highlight>
              </a:rPr>
              <a:t>Matrix crack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211AB-A00D-43DF-9CCB-511B9FD15423}"/>
              </a:ext>
            </a:extLst>
          </p:cNvPr>
          <p:cNvCxnSpPr/>
          <p:nvPr/>
        </p:nvCxnSpPr>
        <p:spPr>
          <a:xfrm>
            <a:off x="3131820" y="4122272"/>
            <a:ext cx="0" cy="2674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3CAB94-000E-43F0-9837-774D60222EDE}"/>
              </a:ext>
            </a:extLst>
          </p:cNvPr>
          <p:cNvSpPr txBox="1"/>
          <p:nvPr/>
        </p:nvSpPr>
        <p:spPr>
          <a:xfrm>
            <a:off x="6973304" y="3801467"/>
            <a:ext cx="472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3305D"/>
                </a:solidFill>
                <a:highlight>
                  <a:srgbClr val="FFFFFF"/>
                </a:highlight>
              </a:rPr>
              <a:t>90</a:t>
            </a:r>
            <a:r>
              <a:rPr lang="en-US" sz="1100" baseline="30000" dirty="0">
                <a:solidFill>
                  <a:srgbClr val="03305D"/>
                </a:solidFill>
                <a:highlight>
                  <a:srgbClr val="FFFFFF"/>
                </a:highlight>
              </a:rPr>
              <a:t>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1F1461-A034-43AA-85E4-F0CB6645CB05}"/>
              </a:ext>
            </a:extLst>
          </p:cNvPr>
          <p:cNvSpPr txBox="1"/>
          <p:nvPr/>
        </p:nvSpPr>
        <p:spPr>
          <a:xfrm>
            <a:off x="7010902" y="4355978"/>
            <a:ext cx="472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3305D"/>
                </a:solidFill>
                <a:highlight>
                  <a:srgbClr val="FFFFFF"/>
                </a:highlight>
              </a:rPr>
              <a:t>0</a:t>
            </a:r>
            <a:r>
              <a:rPr lang="en-US" sz="1100" baseline="30000" dirty="0">
                <a:solidFill>
                  <a:srgbClr val="03305D"/>
                </a:solidFill>
                <a:highlight>
                  <a:srgbClr val="FFFFFF"/>
                </a:highlight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71518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1.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Objective:</a:t>
            </a:r>
          </a:p>
          <a:p>
            <a:pPr marL="0" lvl="0" indent="0" algn="ctr">
              <a:buNone/>
            </a:pPr>
            <a:r>
              <a:rPr lang="en-US" sz="1600" i="1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 analysis to understand the </a:t>
            </a:r>
            <a:r>
              <a:rPr lang="en-US" sz="1600" i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 of material parameters</a:t>
            </a:r>
          </a:p>
          <a:p>
            <a:pPr marL="0" lvl="0" indent="0" algn="ctr">
              <a:buNone/>
            </a:pPr>
            <a:r>
              <a:rPr lang="en-US" sz="1600" i="1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en-US" sz="1600" i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notch geometry </a:t>
            </a:r>
            <a:r>
              <a:rPr lang="en-US" sz="1600" i="1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an open hole specimen under tensile loading.</a:t>
            </a:r>
          </a:p>
          <a:p>
            <a:endParaRPr lang="en-US" sz="1200" i="1" dirty="0">
              <a:solidFill>
                <a:srgbClr val="03305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Scope: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failure in CFRP structures,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Designing computer experiments,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513CA8-9CF2-4565-B1B4-7690093556C4}"/>
              </a:ext>
            </a:extLst>
          </p:cNvPr>
          <p:cNvGrpSpPr/>
          <p:nvPr/>
        </p:nvGrpSpPr>
        <p:grpSpPr>
          <a:xfrm>
            <a:off x="911735" y="4060389"/>
            <a:ext cx="1216674" cy="1778390"/>
            <a:chOff x="911735" y="4060389"/>
            <a:chExt cx="1216674" cy="177839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188C5CE-D614-4652-B8BC-8E3B2FBF7A3A}"/>
                </a:ext>
              </a:extLst>
            </p:cNvPr>
            <p:cNvGrpSpPr/>
            <p:nvPr/>
          </p:nvGrpSpPr>
          <p:grpSpPr>
            <a:xfrm>
              <a:off x="911735" y="4063071"/>
              <a:ext cx="1113885" cy="1775708"/>
              <a:chOff x="848493" y="4063070"/>
              <a:chExt cx="1113885" cy="177570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79E3AC2-1719-452E-A672-2B69EE780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528" y="4063070"/>
                <a:ext cx="1085850" cy="82100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664C413-D4DE-4E1C-8A2B-AE0CE98D7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493" y="5017768"/>
                <a:ext cx="1113885" cy="821010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B6D16A-353A-4F11-A668-2CE9B7D2CC52}"/>
                </a:ext>
              </a:extLst>
            </p:cNvPr>
            <p:cNvSpPr txBox="1"/>
            <p:nvPr/>
          </p:nvSpPr>
          <p:spPr>
            <a:xfrm>
              <a:off x="1765295" y="4060389"/>
              <a:ext cx="3631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[8]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D8F986-31EB-48C7-B6E9-B8CFDE0FACA2}"/>
                </a:ext>
              </a:extLst>
            </p:cNvPr>
            <p:cNvSpPr txBox="1"/>
            <p:nvPr/>
          </p:nvSpPr>
          <p:spPr>
            <a:xfrm>
              <a:off x="1742639" y="5018051"/>
              <a:ext cx="3631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highlight>
                    <a:srgbClr val="FFFFFF"/>
                  </a:highlight>
                </a:rPr>
                <a:t>[9]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9C95DB-DB89-47BB-9A29-8A9EB0FE4EDB}"/>
              </a:ext>
            </a:extLst>
          </p:cNvPr>
          <p:cNvSpPr/>
          <p:nvPr/>
        </p:nvSpPr>
        <p:spPr>
          <a:xfrm>
            <a:off x="284227" y="3115073"/>
            <a:ext cx="8574824" cy="2931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8923EDF-10EC-4981-86CA-353AA8C20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37775"/>
              </p:ext>
            </p:extLst>
          </p:nvPr>
        </p:nvGraphicFramePr>
        <p:xfrm>
          <a:off x="445117" y="3429000"/>
          <a:ext cx="5798884" cy="2334229"/>
        </p:xfrm>
        <a:graphic>
          <a:graphicData uri="http://schemas.openxmlformats.org/drawingml/2006/table">
            <a:tbl>
              <a:tblPr firstRow="1" firstCol="1">
                <a:tableStyleId>{125E5076-3810-47DD-B79F-674D7AD40C01}</a:tableStyleId>
              </a:tblPr>
              <a:tblGrid>
                <a:gridCol w="1246358">
                  <a:extLst>
                    <a:ext uri="{9D8B030D-6E8A-4147-A177-3AD203B41FA5}">
                      <a16:colId xmlns:a16="http://schemas.microsoft.com/office/drawing/2014/main" val="2678929732"/>
                    </a:ext>
                  </a:extLst>
                </a:gridCol>
                <a:gridCol w="625770">
                  <a:extLst>
                    <a:ext uri="{9D8B030D-6E8A-4147-A177-3AD203B41FA5}">
                      <a16:colId xmlns:a16="http://schemas.microsoft.com/office/drawing/2014/main" val="2942359125"/>
                    </a:ext>
                  </a:extLst>
                </a:gridCol>
                <a:gridCol w="936064">
                  <a:extLst>
                    <a:ext uri="{9D8B030D-6E8A-4147-A177-3AD203B41FA5}">
                      <a16:colId xmlns:a16="http://schemas.microsoft.com/office/drawing/2014/main" val="1627726024"/>
                    </a:ext>
                  </a:extLst>
                </a:gridCol>
                <a:gridCol w="1118564">
                  <a:extLst>
                    <a:ext uri="{9D8B030D-6E8A-4147-A177-3AD203B41FA5}">
                      <a16:colId xmlns:a16="http://schemas.microsoft.com/office/drawing/2014/main" val="2607405436"/>
                    </a:ext>
                  </a:extLst>
                </a:gridCol>
                <a:gridCol w="936064">
                  <a:extLst>
                    <a:ext uri="{9D8B030D-6E8A-4147-A177-3AD203B41FA5}">
                      <a16:colId xmlns:a16="http://schemas.microsoft.com/office/drawing/2014/main" val="4048817678"/>
                    </a:ext>
                  </a:extLst>
                </a:gridCol>
                <a:gridCol w="936064">
                  <a:extLst>
                    <a:ext uri="{9D8B030D-6E8A-4147-A177-3AD203B41FA5}">
                      <a16:colId xmlns:a16="http://schemas.microsoft.com/office/drawing/2014/main" val="2714590185"/>
                    </a:ext>
                  </a:extLst>
                </a:gridCol>
              </a:tblGrid>
              <a:tr h="326271"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Experiment</a:t>
                      </a:r>
                    </a:p>
                  </a:txBody>
                  <a:tcPr marL="86611" marR="86611" marT="43306" marB="43306"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Design Variables</a:t>
                      </a:r>
                    </a:p>
                  </a:txBody>
                  <a:tcPr marL="86611" marR="86611" marT="43306" marB="4330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7914214"/>
                  </a:ext>
                </a:extLst>
              </a:tr>
              <a:tr h="3262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endParaRPr lang="en-US" sz="13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6611" marR="86611" marT="43306" marB="4330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en-US" sz="13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6611" marR="86611" marT="43306" marB="43306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</a:t>
                      </a:r>
                      <a:endParaRPr lang="en-US" sz="13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6611" marR="86611" marT="43306" marB="43306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60772"/>
                  </a:ext>
                </a:extLst>
              </a:tr>
              <a:tr h="396963">
                <a:tc>
                  <a:txBody>
                    <a:bodyPr/>
                    <a:lstStyle/>
                    <a:p>
                      <a:pPr algn="ctr"/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</a:t>
                      </a:r>
                      <a:r>
                        <a:rPr kumimoji="0" lang="en-US" sz="13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endParaRPr lang="en-US" sz="13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6611" marR="86611" marT="43306" marB="43306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</a:t>
                      </a:r>
                    </a:p>
                  </a:txBody>
                  <a:tcPr marL="86611" marR="86611" marT="43306" marB="43306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</a:t>
                      </a:r>
                    </a:p>
                  </a:txBody>
                  <a:tcPr marL="86611" marR="86611" marT="43306" marB="43306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1n</a:t>
                      </a:r>
                    </a:p>
                  </a:txBody>
                  <a:tcPr marL="86611" marR="86611" marT="43306" marB="43306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95037153"/>
                  </a:ext>
                </a:extLst>
              </a:tr>
              <a:tr h="396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</a:t>
                      </a:r>
                      <a:r>
                        <a:rPr kumimoji="0" lang="en-US" sz="13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en-US" sz="13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6611" marR="86611" marT="43306" marB="43306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22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2n</a:t>
                      </a:r>
                    </a:p>
                  </a:txBody>
                  <a:tcPr marL="86611" marR="86611" marT="43306" marB="43306" anchor="ctr"/>
                </a:tc>
                <a:extLst>
                  <a:ext uri="{0D108BD9-81ED-4DB2-BD59-A6C34878D82A}">
                    <a16:rowId xmlns:a16="http://schemas.microsoft.com/office/drawing/2014/main" val="3079588146"/>
                  </a:ext>
                </a:extLst>
              </a:tr>
              <a:tr h="39696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/>
                </a:tc>
                <a:extLst>
                  <a:ext uri="{0D108BD9-81ED-4DB2-BD59-A6C34878D82A}">
                    <a16:rowId xmlns:a16="http://schemas.microsoft.com/office/drawing/2014/main" val="3868529695"/>
                  </a:ext>
                </a:extLst>
              </a:tr>
              <a:tr h="4907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</a:t>
                      </a:r>
                      <a:r>
                        <a:rPr kumimoji="0" lang="en-US" sz="13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</a:t>
                      </a:r>
                      <a:endParaRPr lang="en-US" sz="13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/>
                      <a:endParaRPr lang="en-US" sz="13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6611" marR="86611" marT="43306" marB="43306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1p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2p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…</a:t>
                      </a:r>
                    </a:p>
                  </a:txBody>
                  <a:tcPr marL="86611" marR="86611" marT="43306" marB="433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x</a:t>
                      </a:r>
                      <a:r>
                        <a:rPr lang="en-US" sz="1300" baseline="-25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np</a:t>
                      </a:r>
                    </a:p>
                  </a:txBody>
                  <a:tcPr marL="86611" marR="86611" marT="43306" marB="43306" anchor="ctr"/>
                </a:tc>
                <a:extLst>
                  <a:ext uri="{0D108BD9-81ED-4DB2-BD59-A6C34878D82A}">
                    <a16:rowId xmlns:a16="http://schemas.microsoft.com/office/drawing/2014/main" val="1138937743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190C2AB7-3EB4-45AA-98E3-D849CC9FB1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405"/>
          <a:stretch/>
        </p:blipFill>
        <p:spPr>
          <a:xfrm>
            <a:off x="6586429" y="3581689"/>
            <a:ext cx="2025128" cy="20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0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369B-D54E-4D07-9054-1F614AE3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1.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779-2384-4361-9DC8-15EF28E97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3305D"/>
                </a:solidFill>
              </a:rPr>
              <a:t>Objective: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3305D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 analysis to understand the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influence of material parameters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3305D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notch geometry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3305D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an open hole specimen under tensile loading.</a:t>
            </a:r>
          </a:p>
          <a:p>
            <a:endParaRPr lang="en-US" sz="1200" i="1" dirty="0">
              <a:solidFill>
                <a:srgbClr val="03305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Scope: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failure in CFRP structures,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Designing computer experiments,</a:t>
            </a:r>
          </a:p>
          <a:p>
            <a:pPr lvl="1">
              <a:buClr>
                <a:srgbClr val="03305D"/>
              </a:buClr>
            </a:pPr>
            <a:r>
              <a:rPr lang="en-US" dirty="0">
                <a:solidFill>
                  <a:srgbClr val="03305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workflow,</a:t>
            </a:r>
          </a:p>
          <a:p>
            <a:pPr lvl="1"/>
            <a:endParaRPr lang="en-US" dirty="0">
              <a:solidFill>
                <a:srgbClr val="03305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FB4AA5-D4AE-406C-BE2A-F45B2839F4C0}"/>
              </a:ext>
            </a:extLst>
          </p:cNvPr>
          <p:cNvGrpSpPr/>
          <p:nvPr/>
        </p:nvGrpSpPr>
        <p:grpSpPr>
          <a:xfrm>
            <a:off x="891599" y="4102769"/>
            <a:ext cx="7552587" cy="731520"/>
            <a:chOff x="924949" y="4006516"/>
            <a:chExt cx="7552587" cy="731520"/>
          </a:xfrm>
        </p:grpSpPr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C9CE6ECC-E216-4A5F-BEAD-2734002C5E8F}"/>
                </a:ext>
              </a:extLst>
            </p:cNvPr>
            <p:cNvSpPr/>
            <p:nvPr/>
          </p:nvSpPr>
          <p:spPr>
            <a:xfrm>
              <a:off x="924949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Designing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experiments</a:t>
              </a:r>
            </a:p>
          </p:txBody>
        </p:sp>
        <p:sp>
          <p:nvSpPr>
            <p:cNvPr id="22" name="Flowchart: Alternate Process 21">
              <a:extLst>
                <a:ext uri="{FF2B5EF4-FFF2-40B4-BE49-F238E27FC236}">
                  <a16:creationId xmlns:a16="http://schemas.microsoft.com/office/drawing/2014/main" id="{3B5BE191-0E94-4E90-A005-221729330591}"/>
                </a:ext>
              </a:extLst>
            </p:cNvPr>
            <p:cNvSpPr/>
            <p:nvPr/>
          </p:nvSpPr>
          <p:spPr>
            <a:xfrm>
              <a:off x="2954798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Running</a:t>
              </a:r>
            </a:p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experiments</a:t>
              </a:r>
            </a:p>
          </p:txBody>
        </p:sp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40938C7B-54C1-4262-8F19-D04F3BD0A11C}"/>
                </a:ext>
              </a:extLst>
            </p:cNvPr>
            <p:cNvSpPr/>
            <p:nvPr/>
          </p:nvSpPr>
          <p:spPr>
            <a:xfrm>
              <a:off x="4984647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extraction</a:t>
              </a:r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6D783D1F-7E3C-4777-A77F-BBB1ADBC2D0B}"/>
                </a:ext>
              </a:extLst>
            </p:cNvPr>
            <p:cNvSpPr/>
            <p:nvPr/>
          </p:nvSpPr>
          <p:spPr>
            <a:xfrm>
              <a:off x="7014496" y="4006516"/>
              <a:ext cx="1463040" cy="731520"/>
            </a:xfrm>
            <a:prstGeom prst="flowChartAlternateProcess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</a:t>
              </a:r>
            </a:p>
            <a:p>
              <a:pPr algn="ctr"/>
              <a:r>
                <a:rPr lang="en-US" sz="1400" dirty="0">
                  <a:solidFill>
                    <a:sysClr val="windowText" lastClr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analysis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6CE3B72-85DA-45E8-A39A-DFD3B3DBDF62}"/>
                </a:ext>
              </a:extLst>
            </p:cNvPr>
            <p:cNvCxnSpPr>
              <a:stCxn id="9" idx="3"/>
              <a:endCxn id="22" idx="1"/>
            </p:cNvCxnSpPr>
            <p:nvPr/>
          </p:nvCxnSpPr>
          <p:spPr>
            <a:xfrm>
              <a:off x="2387989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C476BE6-8C67-4A18-BF32-B07A54F541FC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4417838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BCA2702-4916-43A1-8DAE-15686BE2E9AC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6447687" y="4372276"/>
              <a:ext cx="566809" cy="0"/>
            </a:xfrm>
            <a:prstGeom prst="straightConnector1">
              <a:avLst/>
            </a:prstGeom>
            <a:ln w="57150">
              <a:solidFill>
                <a:srgbClr val="03305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72230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52.49347"/>
  <p:tag name="LATEXADDIN" val="\documentclass{article}&#10;\usepackage{amsmath}&#10;\pagestyle{empty}&#10;\begin{document}&#10;&#10;$\theta$&#10;&#10;&#10;\end{document}"/>
  <p:tag name="IGUANATEXSIZE" val="14"/>
  <p:tag name="IGUANATEXCURSOR" val="8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68.429"/>
  <p:tag name="LATEXADDIN" val="\documentclass{article}&#10;\usepackage{amsmath}&#10;\pagestyle{empty}&#10;\begin{document}&#10;&#10;&#10;&#10;&#10;SRCC = 0&#10;&#10;\end{document}"/>
  <p:tag name="IGUANATEXSIZE" val="20"/>
  <p:tag name="IGUANATEXCURSOR" val="9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493.4384"/>
  <p:tag name="LATEXADDIN" val="\documentclass{article}&#10;\usepackage{amsmath}&#10;\pagestyle{empty}&#10;\begin{document}&#10;&#10;&#10;PCC = 1&#10;&#10;\end{document}"/>
  <p:tag name="IGUANATEXSIZE" val="20"/>
  <p:tag name="IGUANATEXCURSOR" val="8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498.6877"/>
  <p:tag name="LATEXADDIN" val="\documentclass{article}&#10;\usepackage{amsmath}&#10;\pagestyle{empty}&#10;\begin{document}&#10;&#10;&#10;&#10;PCC = 0&#10;&#10;\end{document}"/>
  <p:tag name="IGUANATEXSIZE" val="20"/>
  <p:tag name="IGUANATEXCURSOR" val="9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34.6832"/>
  <p:tag name="LATEXADDIN" val="\documentclass{article}&#10;\usepackage{amsmath}&#10;\pagestyle{empty}&#10;\begin{document}&#10;&#10;&#10;&#10;PCC = -1&#10;&#10;\end{document}"/>
  <p:tag name="IGUANATEXSIZE" val="20"/>
  <p:tag name="IGUANATEXCURSOR" val="9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52.49347"/>
  <p:tag name="LATEXADDIN" val="\documentclass{article}&#10;\usepackage{amsmath}&#10;\pagestyle{empty}&#10;\begin{document}&#10;&#10;$\theta$&#10;&#10;&#10;\end{document}"/>
  <p:tag name="IGUANATEXSIZE" val="14"/>
  <p:tag name="IGUANATEXCURSOR" val="8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52.49347"/>
  <p:tag name="LATEXADDIN" val="\documentclass{article}&#10;\usepackage{amsmath}&#10;\pagestyle{empty}&#10;\begin{document}&#10;&#10;$\theta$&#10;&#10;&#10;\end{document}"/>
  <p:tag name="IGUANATEXSIZE" val="14"/>
  <p:tag name="IGUANATEXCURSOR" val="89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63.1796"/>
  <p:tag name="LATEXADDIN" val="\documentclass{article}&#10;\usepackage{amsmath}&#10;\pagestyle{empty}&#10;\begin{document}&#10;&#10;&#10;SRCC = 1&#10;&#10;\end{document}"/>
  <p:tag name="IGUANATEXSIZE" val="20"/>
  <p:tag name="IGUANATEXCURSOR" val="8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68.429"/>
  <p:tag name="LATEXADDIN" val="\documentclass{article}&#10;\usepackage{amsmath}&#10;\pagestyle{empty}&#10;\begin{document}&#10;&#10;&#10;&#10;&#10;SRCC = 0&#10;&#10;\end{document}"/>
  <p:tag name="IGUANATEXSIZE" val="20"/>
  <p:tag name="IGUANATEXCURSOR" val="9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493.4384"/>
  <p:tag name="LATEXADDIN" val="\documentclass{article}&#10;\usepackage{amsmath}&#10;\pagestyle{empty}&#10;\begin{document}&#10;&#10;&#10;PCC = 1&#10;&#10;\end{document}"/>
  <p:tag name="IGUANATEXSIZE" val="20"/>
  <p:tag name="IGUANATEXCURSOR" val="81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498.6877"/>
  <p:tag name="LATEXADDIN" val="\documentclass{article}&#10;\usepackage{amsmath}&#10;\pagestyle{empty}&#10;\begin{document}&#10;&#10;&#10;&#10;PCC = 0&#10;&#10;\end{document}"/>
  <p:tag name="IGUANATEXSIZE" val="20"/>
  <p:tag name="IGUANATEXCURSOR" val="9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34.6832"/>
  <p:tag name="LATEXADDIN" val="\documentclass{article}&#10;\usepackage{amsmath}&#10;\pagestyle{empty}&#10;\begin{document}&#10;&#10;&#10;&#10;PCC = -1&#10;&#10;\end{document}"/>
  <p:tag name="IGUANATEXSIZE" val="20"/>
  <p:tag name="IGUANATEXCURSOR" val="9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694.4132"/>
  <p:tag name="LATEXADDIN" val="\documentclass{article}&#10;\usepackage{amsmath}&#10;\pagestyle{empty}&#10;\begin{document}&#10;&#10;$y=m\hspace{3px}x_i + c$&#10;&#10;&#10;\end{document}"/>
  <p:tag name="IGUANATEXSIZE" val="20"/>
  <p:tag name="IGUANATEXCURSOR" val="8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1983.502"/>
  <p:tag name="LATEXADDIN" val="\documentclass{article}&#10;\usepackage{amsmath}&#10;\pagestyle{empty}&#10;\begin{document}&#10;&#10;&#10;$y=m_1\hspace{3px}x_1 + m_2\hspace{3px}x_2 + m_3\hspace{3px}x_3 + ... + c$&#10;&#10;&#10;&#10;\end{document}"/>
  <p:tag name="IGUANATEXSIZE" val="14"/>
  <p:tag name="IGUANATEXCURSOR" val="14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563.1796"/>
  <p:tag name="LATEXADDIN" val="\documentclass{article}&#10;\usepackage{amsmath}&#10;\pagestyle{empty}&#10;\begin{document}&#10;&#10;&#10;SRCC = 1&#10;&#10;\end{document}"/>
  <p:tag name="IGUANATEXSIZE" val="20"/>
  <p:tag name="IGUANATEXCURSOR" val="8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Praesentationsvorlagen4zu3</Template>
  <TotalTime>44953</TotalTime>
  <Words>2469</Words>
  <Application>Microsoft Office PowerPoint</Application>
  <PresentationFormat>On-screen Show (4:3)</PresentationFormat>
  <Paragraphs>654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</vt:lpstr>
      <vt:lpstr>Calibri</vt:lpstr>
      <vt:lpstr>Cambria Math</vt:lpstr>
      <vt:lpstr>Open Sans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1. Motivation</vt:lpstr>
      <vt:lpstr>1. Motivation</vt:lpstr>
      <vt:lpstr>1. Motivation</vt:lpstr>
      <vt:lpstr>1. Motivation</vt:lpstr>
      <vt:lpstr>1. Motivation</vt:lpstr>
      <vt:lpstr>1. Motivation</vt:lpstr>
      <vt:lpstr>1. Motivation</vt:lpstr>
      <vt:lpstr>PowerPoint Presentation</vt:lpstr>
      <vt:lpstr>2.3 Material Model</vt:lpstr>
      <vt:lpstr>2.3 Material Model</vt:lpstr>
      <vt:lpstr>2.4 Design of Experiments and Sensitivity Analysis</vt:lpstr>
      <vt:lpstr>PowerPoint Presentation</vt:lpstr>
      <vt:lpstr>3.1 Workflow </vt:lpstr>
      <vt:lpstr>3.1 Workflow </vt:lpstr>
      <vt:lpstr>3.1 Workflow </vt:lpstr>
      <vt:lpstr>3.1 Workflow </vt:lpstr>
      <vt:lpstr>3.1 Workflow </vt:lpstr>
      <vt:lpstr>3.2 FEM Model</vt:lpstr>
      <vt:lpstr>3.3 Experiment Parameters</vt:lpstr>
      <vt:lpstr>3.3 Experiment Parameters</vt:lpstr>
      <vt:lpstr>3.3 Experiment Parameters</vt:lpstr>
      <vt:lpstr>PowerPoint Presentation</vt:lpstr>
      <vt:lpstr>4.1 Bivariate Analysis</vt:lpstr>
      <vt:lpstr>4.1 Bivariate Analysis</vt:lpstr>
      <vt:lpstr>4.1 Bivariate Analysis</vt:lpstr>
      <vt:lpstr>4.2 Multiple Linear Regression Analysis</vt:lpstr>
      <vt:lpstr>PowerPoint Presentation</vt:lpstr>
      <vt:lpstr>5.1 Conclusion</vt:lpstr>
      <vt:lpstr>5.1 Conclusion</vt:lpstr>
      <vt:lpstr>References</vt:lpstr>
      <vt:lpstr>References</vt:lpstr>
      <vt:lpstr>PowerPoint Presentation</vt:lpstr>
      <vt:lpstr>PowerPoint Presentation</vt:lpstr>
      <vt:lpstr>2.1 Damages in an OHT specimen  </vt:lpstr>
      <vt:lpstr>2.1 Damages in a OHT specimen  </vt:lpstr>
      <vt:lpstr>Convergence analysis</vt:lpstr>
      <vt:lpstr>Material model by Pinho et al. </vt:lpstr>
      <vt:lpstr>Material model by Pinho et al. </vt:lpstr>
      <vt:lpstr>Material model by Pinho et al. </vt:lpstr>
      <vt:lpstr>Linear Regression and Sensitivity analysis</vt:lpstr>
      <vt:lpstr>Full heatmap Bivariate analysis</vt:lpstr>
      <vt:lpstr>Bivariate analysis – Full heatmap</vt:lpstr>
      <vt:lpstr>Heatmap when all parameters are varied equally</vt:lpstr>
      <vt:lpstr>2.1 Analysis of composite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subject/>
  <dc:creator>Apurv Kulkarni</dc:creator>
  <dc:description/>
  <cp:lastModifiedBy>Apurv Kulkarni</cp:lastModifiedBy>
  <cp:revision>788</cp:revision>
  <dcterms:created xsi:type="dcterms:W3CDTF">2019-05-20T19:26:30Z</dcterms:created>
  <dcterms:modified xsi:type="dcterms:W3CDTF">2021-05-25T12:34:51Z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32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36</vt:i4>
  </property>
</Properties>
</file>